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78" r:id="rId3"/>
    <p:sldId id="257" r:id="rId4"/>
    <p:sldId id="258" r:id="rId5"/>
    <p:sldId id="259" r:id="rId6"/>
    <p:sldId id="279" r:id="rId7"/>
    <p:sldId id="280" r:id="rId8"/>
    <p:sldId id="281" r:id="rId9"/>
    <p:sldId id="282" r:id="rId10"/>
    <p:sldId id="264" r:id="rId11"/>
    <p:sldId id="283" r:id="rId12"/>
    <p:sldId id="284" r:id="rId13"/>
    <p:sldId id="285" r:id="rId14"/>
    <p:sldId id="286" r:id="rId15"/>
    <p:sldId id="287" r:id="rId16"/>
    <p:sldId id="288" r:id="rId17"/>
    <p:sldId id="289" r:id="rId18"/>
    <p:sldId id="290" r:id="rId19"/>
    <p:sldId id="291" r:id="rId20"/>
    <p:sldId id="292" r:id="rId21"/>
    <p:sldId id="276" r:id="rId22"/>
    <p:sldId id="277"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21" autoAdjust="0"/>
    <p:restoredTop sz="79542" autoAdjust="0"/>
  </p:normalViewPr>
  <p:slideViewPr>
    <p:cSldViewPr snapToGrid="0">
      <p:cViewPr varScale="1">
        <p:scale>
          <a:sx n="72" d="100"/>
          <a:sy n="72" d="100"/>
        </p:scale>
        <p:origin x="465" y="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DF61FE-B2DB-4113-A90E-631A584FD3E9}" type="datetimeFigureOut">
              <a:rPr lang="zh-CN" altLang="en-US" smtClean="0"/>
              <a:t>2020/4/29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AEA42E-422F-4B96-B689-34F9718F4D3A}" type="slidenum">
              <a:rPr lang="zh-CN" altLang="en-US" smtClean="0"/>
              <a:t>‹#›</a:t>
            </a:fld>
            <a:endParaRPr lang="zh-CN" altLang="en-US"/>
          </a:p>
        </p:txBody>
      </p:sp>
    </p:spTree>
    <p:extLst>
      <p:ext uri="{BB962C8B-B14F-4D97-AF65-F5344CB8AC3E}">
        <p14:creationId xmlns:p14="http://schemas.microsoft.com/office/powerpoint/2010/main" val="410807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介绍下背景 </a:t>
            </a:r>
            <a:r>
              <a:rPr lang="en-US" altLang="zh-CN" dirty="0"/>
              <a:t>CNN</a:t>
            </a:r>
            <a:r>
              <a:rPr lang="zh-CN" altLang="en-US" dirty="0"/>
              <a:t>可视化</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1</a:t>
            </a:fld>
            <a:endParaRPr lang="zh-CN" altLang="en-US"/>
          </a:p>
        </p:txBody>
      </p:sp>
    </p:spTree>
    <p:extLst>
      <p:ext uri="{BB962C8B-B14F-4D97-AF65-F5344CB8AC3E}">
        <p14:creationId xmlns:p14="http://schemas.microsoft.com/office/powerpoint/2010/main" val="39320658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结合图例解释方法缺陷</a:t>
            </a:r>
            <a:endParaRPr lang="en-US" altLang="zh-CN" dirty="0"/>
          </a:p>
          <a:p>
            <a:endParaRPr lang="en-US" altLang="zh-CN" dirty="0"/>
          </a:p>
          <a:p>
            <a:r>
              <a:rPr lang="zh-CN" altLang="en-US" dirty="0"/>
              <a:t>如何解决，留个悬念</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10</a:t>
            </a:fld>
            <a:endParaRPr lang="zh-CN" altLang="en-US"/>
          </a:p>
        </p:txBody>
      </p:sp>
    </p:spTree>
    <p:extLst>
      <p:ext uri="{BB962C8B-B14F-4D97-AF65-F5344CB8AC3E}">
        <p14:creationId xmlns:p14="http://schemas.microsoft.com/office/powerpoint/2010/main" val="28556863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具体结合图片介绍三种方法，对比效果</a:t>
            </a:r>
            <a:endParaRPr lang="en-US" altLang="zh-CN" dirty="0"/>
          </a:p>
          <a:p>
            <a:r>
              <a:rPr lang="zh-CN" altLang="en-US" dirty="0"/>
              <a:t>积分梯度优化的诞生</a:t>
            </a:r>
            <a:endParaRPr lang="en-US" altLang="zh-CN" dirty="0"/>
          </a:p>
          <a:p>
            <a:endParaRPr lang="en-US" altLang="zh-CN" dirty="0"/>
          </a:p>
          <a:p>
            <a:endParaRPr lang="en-US" altLang="zh-CN" dirty="0"/>
          </a:p>
          <a:p>
            <a:r>
              <a:rPr lang="zh-CN" altLang="en-US" dirty="0"/>
              <a:t>模型对靛蓝彩鹀的原预测概率是</a:t>
            </a:r>
            <a:r>
              <a:rPr lang="en-US" altLang="zh-CN" dirty="0"/>
              <a:t>100%</a:t>
            </a:r>
            <a:r>
              <a:rPr lang="zh-CN" altLang="en-US" dirty="0"/>
              <a:t>，在三种方法计算出的像素占比都是</a:t>
            </a:r>
            <a:r>
              <a:rPr lang="en-US" altLang="zh-CN" dirty="0"/>
              <a:t>6.4%</a:t>
            </a:r>
            <a:r>
              <a:rPr lang="zh-CN" altLang="en-US" dirty="0"/>
              <a:t>的情况下，删除这部分像素，</a:t>
            </a:r>
            <a:r>
              <a:rPr lang="en-US" altLang="zh-CN" dirty="0"/>
              <a:t>I-GOS</a:t>
            </a:r>
            <a:r>
              <a:rPr lang="zh-CN" altLang="en-US" dirty="0"/>
              <a:t>预测的概率最低，只显示这部分像素，</a:t>
            </a:r>
            <a:r>
              <a:rPr lang="en-US" altLang="zh-CN" dirty="0"/>
              <a:t>I-GOS</a:t>
            </a:r>
            <a:r>
              <a:rPr lang="zh-CN" altLang="en-US" dirty="0"/>
              <a:t>预测的概率最高，说明</a:t>
            </a:r>
            <a:r>
              <a:rPr lang="en-US" altLang="zh-CN" dirty="0"/>
              <a:t>I-GOS</a:t>
            </a:r>
            <a:r>
              <a:rPr lang="zh-CN" altLang="en-US" dirty="0"/>
              <a:t>计算出的</a:t>
            </a:r>
            <a:r>
              <a:rPr lang="en-US" altLang="zh-CN" dirty="0"/>
              <a:t>heatmap</a:t>
            </a:r>
            <a:r>
              <a:rPr lang="zh-CN" altLang="en-US" dirty="0"/>
              <a:t>和模型决策最一致（模型：没你我就无法识别，有你我就能识别，因此你最合我意）。</a:t>
            </a:r>
          </a:p>
          <a:p>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11</a:t>
            </a:fld>
            <a:endParaRPr lang="zh-CN" altLang="en-US"/>
          </a:p>
        </p:txBody>
      </p:sp>
    </p:spTree>
    <p:extLst>
      <p:ext uri="{BB962C8B-B14F-4D97-AF65-F5344CB8AC3E}">
        <p14:creationId xmlns:p14="http://schemas.microsoft.com/office/powerpoint/2010/main" val="31601059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开始讲 将两种方法结合起来的具体细节</a:t>
            </a:r>
            <a:endParaRPr lang="en-US" altLang="zh-CN" dirty="0"/>
          </a:p>
          <a:p>
            <a:endParaRPr lang="en-US" altLang="zh-CN" dirty="0"/>
          </a:p>
          <a:p>
            <a:r>
              <a:rPr lang="zh-CN" altLang="en-US" dirty="0"/>
              <a:t>改进一阶泰勒</a:t>
            </a:r>
            <a:endParaRPr lang="en-US" altLang="zh-CN" dirty="0"/>
          </a:p>
          <a:p>
            <a:endParaRPr lang="en-US" altLang="zh-CN" dirty="0"/>
          </a:p>
          <a:p>
            <a:r>
              <a:rPr lang="zh-CN" altLang="en-US" dirty="0"/>
              <a:t>解释这段话，把一步到位变成连续的过程，把直线过桥变成顺流而下</a:t>
            </a:r>
            <a:endParaRPr lang="en-US" altLang="zh-CN" dirty="0"/>
          </a:p>
          <a:p>
            <a:endParaRPr lang="en-US" altLang="zh-CN" dirty="0"/>
          </a:p>
          <a:p>
            <a:r>
              <a:rPr lang="zh-CN" altLang="en-US" dirty="0"/>
              <a:t>产生问题：如何从像素拓展到图像？像素是固定的值，如何连续？</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12</a:t>
            </a:fld>
            <a:endParaRPr lang="zh-CN" altLang="en-US"/>
          </a:p>
        </p:txBody>
      </p:sp>
    </p:spTree>
    <p:extLst>
      <p:ext uri="{BB962C8B-B14F-4D97-AF65-F5344CB8AC3E}">
        <p14:creationId xmlns:p14="http://schemas.microsoft.com/office/powerpoint/2010/main" val="3877553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第一条解决像素到图像</a:t>
            </a:r>
            <a:endParaRPr lang="en-US" altLang="zh-CN" dirty="0"/>
          </a:p>
          <a:p>
            <a:r>
              <a:rPr lang="zh-CN" altLang="en-US" dirty="0"/>
              <a:t>第二条解决像素不连续</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用</a:t>
            </a:r>
            <a:r>
              <a:rPr lang="en-US" altLang="zh-CN" dirty="0"/>
              <a:t>mask  M </a:t>
            </a:r>
            <a:r>
              <a:rPr lang="zh-CN" altLang="en-US" dirty="0"/>
              <a:t>替换 </a:t>
            </a:r>
            <a:r>
              <a:rPr lang="en-US" altLang="zh-CN" dirty="0"/>
              <a:t>I0~ </a:t>
            </a:r>
            <a:r>
              <a:rPr lang="zh-CN" altLang="en-US" dirty="0"/>
              <a:t>，就是</a:t>
            </a:r>
            <a:r>
              <a:rPr lang="en-US" altLang="zh-CN" dirty="0"/>
              <a:t>5</a:t>
            </a:r>
          </a:p>
          <a:p>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13</a:t>
            </a:fld>
            <a:endParaRPr lang="zh-CN" altLang="en-US"/>
          </a:p>
        </p:txBody>
      </p:sp>
    </p:spTree>
    <p:extLst>
      <p:ext uri="{BB962C8B-B14F-4D97-AF65-F5344CB8AC3E}">
        <p14:creationId xmlns:p14="http://schemas.microsoft.com/office/powerpoint/2010/main" val="32981045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调回去看一眼</a:t>
            </a:r>
            <a:r>
              <a:rPr lang="en-US" altLang="zh-CN" dirty="0"/>
              <a:t>2</a:t>
            </a:r>
          </a:p>
          <a:p>
            <a:r>
              <a:rPr lang="zh-CN" altLang="en-US" dirty="0"/>
              <a:t>调回去看一眼</a:t>
            </a:r>
            <a:r>
              <a:rPr lang="en-US" altLang="zh-CN" dirty="0"/>
              <a:t>5</a:t>
            </a:r>
          </a:p>
          <a:p>
            <a:endParaRPr lang="en-US" altLang="zh-CN" dirty="0"/>
          </a:p>
          <a:p>
            <a:r>
              <a:rPr lang="zh-CN" altLang="en-US" dirty="0"/>
              <a:t>这一步解决不良边界的问题</a:t>
            </a:r>
            <a:endParaRPr lang="en-US" altLang="zh-CN" dirty="0"/>
          </a:p>
          <a:p>
            <a:endParaRPr lang="en-US" altLang="zh-CN" dirty="0"/>
          </a:p>
          <a:p>
            <a:r>
              <a:rPr lang="zh-CN" altLang="en-US" dirty="0"/>
              <a:t>算法会有什么样效果看下张</a:t>
            </a:r>
            <a:r>
              <a:rPr lang="en-US" altLang="zh-CN" dirty="0"/>
              <a:t>PPT</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14</a:t>
            </a:fld>
            <a:endParaRPr lang="zh-CN" altLang="en-US"/>
          </a:p>
        </p:txBody>
      </p:sp>
    </p:spTree>
    <p:extLst>
      <p:ext uri="{BB962C8B-B14F-4D97-AF65-F5344CB8AC3E}">
        <p14:creationId xmlns:p14="http://schemas.microsoft.com/office/powerpoint/2010/main" val="9967494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具体描述计算过程，积分梯度找到小箭头，</a:t>
            </a:r>
            <a:r>
              <a:rPr lang="en-US" altLang="zh-CN" dirty="0"/>
              <a:t>g(m)</a:t>
            </a:r>
            <a:r>
              <a:rPr lang="zh-CN" altLang="en-US" dirty="0"/>
              <a:t>规范到</a:t>
            </a:r>
            <a:r>
              <a:rPr lang="en-US" altLang="zh-CN" dirty="0"/>
              <a:t>Pb</a:t>
            </a:r>
            <a:r>
              <a:rPr lang="zh-CN" altLang="en-US" dirty="0"/>
              <a:t>上</a:t>
            </a:r>
            <a:endParaRPr lang="en-US" altLang="zh-CN" dirty="0"/>
          </a:p>
          <a:p>
            <a:endParaRPr lang="en-US" altLang="zh-CN" dirty="0"/>
          </a:p>
          <a:p>
            <a:r>
              <a:rPr lang="zh-CN" altLang="en-US" dirty="0"/>
              <a:t>那么如何确定步长</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15</a:t>
            </a:fld>
            <a:endParaRPr lang="zh-CN" altLang="en-US"/>
          </a:p>
        </p:txBody>
      </p:sp>
    </p:spTree>
    <p:extLst>
      <p:ext uri="{BB962C8B-B14F-4D97-AF65-F5344CB8AC3E}">
        <p14:creationId xmlns:p14="http://schemas.microsoft.com/office/powerpoint/2010/main" val="30481887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阅读的时候发现一点小瑕疵</a:t>
            </a:r>
            <a:endParaRPr lang="en-US" altLang="zh-CN" dirty="0"/>
          </a:p>
          <a:p>
            <a:endParaRPr lang="en-US" altLang="zh-CN" dirty="0"/>
          </a:p>
          <a:p>
            <a:r>
              <a:rPr lang="zh-CN" altLang="en-US" dirty="0"/>
              <a:t>左边为受步长影响的得分差</a:t>
            </a:r>
            <a:endParaRPr lang="en-US" altLang="zh-CN" dirty="0"/>
          </a:p>
          <a:p>
            <a:r>
              <a:rPr lang="zh-CN" altLang="en-US" dirty="0"/>
              <a:t>右边为一个向量内积长度</a:t>
            </a:r>
            <a:endParaRPr lang="en-US" altLang="zh-CN" dirty="0"/>
          </a:p>
          <a:p>
            <a:endParaRPr lang="en-US" altLang="zh-CN" dirty="0"/>
          </a:p>
          <a:p>
            <a:r>
              <a:rPr lang="zh-CN" altLang="en-US" dirty="0"/>
              <a:t>至此具体方法结束，进入实验</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16</a:t>
            </a:fld>
            <a:endParaRPr lang="zh-CN" altLang="en-US"/>
          </a:p>
        </p:txBody>
      </p:sp>
    </p:spTree>
    <p:extLst>
      <p:ext uri="{BB962C8B-B14F-4D97-AF65-F5344CB8AC3E}">
        <p14:creationId xmlns:p14="http://schemas.microsoft.com/office/powerpoint/2010/main" val="14433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性能对比 基于 </a:t>
            </a:r>
            <a:r>
              <a:rPr lang="en-US" altLang="zh-CN" dirty="0"/>
              <a:t>deletion game</a:t>
            </a:r>
          </a:p>
          <a:p>
            <a:r>
              <a:rPr lang="zh-CN" altLang="en-US" dirty="0"/>
              <a:t>标准和图</a:t>
            </a:r>
            <a:r>
              <a:rPr lang="en-US" altLang="zh-CN" dirty="0"/>
              <a:t>1</a:t>
            </a:r>
            <a:r>
              <a:rPr lang="zh-CN" altLang="en-US" dirty="0"/>
              <a:t>一样 </a:t>
            </a:r>
            <a:r>
              <a:rPr lang="en-US" altLang="zh-CN" dirty="0"/>
              <a:t>VGG19</a:t>
            </a:r>
            <a:endParaRPr lang="zh-CN" altLang="en-US" dirty="0"/>
          </a:p>
          <a:p>
            <a:endParaRPr lang="en-US" altLang="zh-CN" dirty="0"/>
          </a:p>
          <a:p>
            <a:r>
              <a:rPr lang="en-US" altLang="zh-CN" dirty="0"/>
              <a:t>Deletion game </a:t>
            </a:r>
            <a:r>
              <a:rPr lang="zh-CN" altLang="en-US" dirty="0"/>
              <a:t>越小越好 </a:t>
            </a:r>
            <a:r>
              <a:rPr lang="en-US" altLang="zh-CN" dirty="0"/>
              <a:t>insertion game</a:t>
            </a:r>
          </a:p>
          <a:p>
            <a:r>
              <a:rPr lang="zh-CN" altLang="en-US" dirty="0"/>
              <a:t>越高越好</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17</a:t>
            </a:fld>
            <a:endParaRPr lang="zh-CN" altLang="en-US"/>
          </a:p>
        </p:txBody>
      </p:sp>
    </p:spTree>
    <p:extLst>
      <p:ext uri="{BB962C8B-B14F-4D97-AF65-F5344CB8AC3E}">
        <p14:creationId xmlns:p14="http://schemas.microsoft.com/office/powerpoint/2010/main" val="22209860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讲下曲线怎么看</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纵坐标表示得分，横坐标表示像素比（删除 插入）</a:t>
            </a:r>
          </a:p>
          <a:p>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18</a:t>
            </a:fld>
            <a:endParaRPr lang="zh-CN" altLang="en-US"/>
          </a:p>
        </p:txBody>
      </p:sp>
    </p:spTree>
    <p:extLst>
      <p:ext uri="{BB962C8B-B14F-4D97-AF65-F5344CB8AC3E}">
        <p14:creationId xmlns:p14="http://schemas.microsoft.com/office/powerpoint/2010/main" val="3391401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ResNet</a:t>
            </a:r>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19</a:t>
            </a:fld>
            <a:endParaRPr lang="zh-CN" altLang="en-US"/>
          </a:p>
        </p:txBody>
      </p:sp>
    </p:spTree>
    <p:extLst>
      <p:ext uri="{BB962C8B-B14F-4D97-AF65-F5344CB8AC3E}">
        <p14:creationId xmlns:p14="http://schemas.microsoft.com/office/powerpoint/2010/main" val="2092741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重点讲本文可视化方法</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2</a:t>
            </a:fld>
            <a:endParaRPr lang="zh-CN" altLang="en-US"/>
          </a:p>
        </p:txBody>
      </p:sp>
    </p:spTree>
    <p:extLst>
      <p:ext uri="{BB962C8B-B14F-4D97-AF65-F5344CB8AC3E}">
        <p14:creationId xmlns:p14="http://schemas.microsoft.com/office/powerpoint/2010/main" val="5810819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还记录了几个实验效果不好的样本</a:t>
            </a:r>
            <a:endParaRPr lang="en-US" altLang="zh-CN" dirty="0"/>
          </a:p>
          <a:p>
            <a:endParaRPr lang="en-US" altLang="zh-CN" dirty="0"/>
          </a:p>
          <a:p>
            <a:r>
              <a:rPr lang="zh-CN" altLang="en-US" dirty="0"/>
              <a:t>应用在</a:t>
            </a:r>
            <a:r>
              <a:rPr lang="en-US" altLang="zh-CN" dirty="0" err="1"/>
              <a:t>cnn</a:t>
            </a:r>
            <a:r>
              <a:rPr lang="zh-CN" altLang="en-US" dirty="0"/>
              <a:t>模型上，可视化， 目标定位 </a:t>
            </a:r>
            <a:r>
              <a:rPr lang="en-US" altLang="zh-CN" dirty="0"/>
              <a:t>location</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20</a:t>
            </a:fld>
            <a:endParaRPr lang="zh-CN" altLang="en-US"/>
          </a:p>
        </p:txBody>
      </p:sp>
    </p:spTree>
    <p:extLst>
      <p:ext uri="{BB962C8B-B14F-4D97-AF65-F5344CB8AC3E}">
        <p14:creationId xmlns:p14="http://schemas.microsoft.com/office/powerpoint/2010/main" val="27216354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21</a:t>
            </a:fld>
            <a:endParaRPr lang="zh-CN" altLang="en-US"/>
          </a:p>
        </p:txBody>
      </p:sp>
    </p:spTree>
    <p:extLst>
      <p:ext uri="{BB962C8B-B14F-4D97-AF65-F5344CB8AC3E}">
        <p14:creationId xmlns:p14="http://schemas.microsoft.com/office/powerpoint/2010/main" val="33222562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22</a:t>
            </a:fld>
            <a:endParaRPr lang="zh-CN" altLang="en-US"/>
          </a:p>
        </p:txBody>
      </p:sp>
    </p:spTree>
    <p:extLst>
      <p:ext uri="{BB962C8B-B14F-4D97-AF65-F5344CB8AC3E}">
        <p14:creationId xmlns:p14="http://schemas.microsoft.com/office/powerpoint/2010/main" val="3462893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深度学习、神经网络在分类、预测等问题上效果显著，但是作为一个黑盒子，难以分析其内部的工作方式，这对人们分析跑出的结果，评价模型等都具有重大影响。</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一个只产生结果，不解释原因的模型在现实里难以接受，因此解释深度学习模型非常有必要。</a:t>
            </a:r>
            <a:endParaRPr lang="en-US" altLang="zh-CN" sz="1200" b="0" i="0" u="none" strike="noStrike"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3</a:t>
            </a:fld>
            <a:endParaRPr lang="zh-CN" altLang="en-US"/>
          </a:p>
        </p:txBody>
      </p:sp>
    </p:spTree>
    <p:extLst>
      <p:ext uri="{BB962C8B-B14F-4D97-AF65-F5344CB8AC3E}">
        <p14:creationId xmlns:p14="http://schemas.microsoft.com/office/powerpoint/2010/main" val="3396358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VGG19</a:t>
            </a:r>
          </a:p>
          <a:p>
            <a:endParaRPr lang="en-US" altLang="zh-CN" dirty="0"/>
          </a:p>
          <a:p>
            <a:r>
              <a:rPr lang="zh-CN" altLang="en-US" dirty="0"/>
              <a:t>特征图，</a:t>
            </a:r>
            <a:r>
              <a:rPr lang="zh-CN" altLang="en-US" sz="1200" b="0" i="0" u="none" strike="noStrike" kern="1200" dirty="0">
                <a:solidFill>
                  <a:schemeClr val="tx1"/>
                </a:solidFill>
                <a:effectLst/>
                <a:latin typeface="+mn-lt"/>
                <a:ea typeface="+mn-ea"/>
                <a:cs typeface="+mn-cs"/>
              </a:rPr>
              <a:t>喵星人的特征图的可视化结果</a:t>
            </a:r>
            <a:r>
              <a:rPr lang="en-US" altLang="zh-C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一个卷积核对应一个小图片</a:t>
            </a:r>
            <a:r>
              <a:rPr lang="en-US" altLang="zh-C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。可以发现越是低的层，捕捉的底层次像素信息越多，特征图中猫的轮廓也越清晰。越到高层，图像越抽象，稀疏程度也越高。这符合我们一直强调的特征提取概念</a:t>
            </a:r>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4</a:t>
            </a:fld>
            <a:endParaRPr lang="zh-CN" altLang="en-US"/>
          </a:p>
        </p:txBody>
      </p:sp>
    </p:spTree>
    <p:extLst>
      <p:ext uri="{BB962C8B-B14F-4D97-AF65-F5344CB8AC3E}">
        <p14:creationId xmlns:p14="http://schemas.microsoft.com/office/powerpoint/2010/main" val="834682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反卷积可视化以各层得到的特征图作为输入，进行反卷积，得到反卷积结果，用以验证显示各层提取到的特征图。举个例子：假如你想要查看</a:t>
            </a:r>
            <a:r>
              <a:rPr lang="en-US" altLang="zh-CN" sz="1200" b="0" i="0" u="none" strike="noStrike" kern="1200" dirty="0" err="1">
                <a:solidFill>
                  <a:schemeClr val="tx1"/>
                </a:solidFill>
                <a:effectLst/>
                <a:latin typeface="+mn-lt"/>
                <a:ea typeface="+mn-ea"/>
                <a:cs typeface="+mn-cs"/>
              </a:rPr>
              <a:t>Alexnet</a:t>
            </a:r>
            <a:r>
              <a:rPr lang="en-US" altLang="zh-CN" sz="1200" b="0" i="0" u="none" strike="noStrike" kern="1200" dirty="0">
                <a:solidFill>
                  <a:schemeClr val="tx1"/>
                </a:solidFill>
                <a:effectLst/>
                <a:latin typeface="+mn-lt"/>
                <a:ea typeface="+mn-ea"/>
                <a:cs typeface="+mn-cs"/>
              </a:rPr>
              <a:t> </a:t>
            </a:r>
            <a:r>
              <a:rPr lang="zh-CN" altLang="en-US" sz="1200" b="0" i="0" u="none" strike="noStrike" kern="1200" dirty="0">
                <a:solidFill>
                  <a:schemeClr val="tx1"/>
                </a:solidFill>
                <a:effectLst/>
                <a:latin typeface="+mn-lt"/>
                <a:ea typeface="+mn-ea"/>
                <a:cs typeface="+mn-cs"/>
              </a:rPr>
              <a:t>的</a:t>
            </a:r>
            <a:r>
              <a:rPr lang="en-US" altLang="zh-CN" sz="1200" b="0" i="0" u="none" strike="noStrike" kern="1200" dirty="0">
                <a:solidFill>
                  <a:schemeClr val="tx1"/>
                </a:solidFill>
                <a:effectLst/>
                <a:latin typeface="+mn-lt"/>
                <a:ea typeface="+mn-ea"/>
                <a:cs typeface="+mn-cs"/>
              </a:rPr>
              <a:t>conv5</a:t>
            </a:r>
            <a:r>
              <a:rPr lang="zh-CN" altLang="en-US" sz="1200" b="0" i="0" u="none" strike="noStrike" kern="1200" dirty="0">
                <a:solidFill>
                  <a:schemeClr val="tx1"/>
                </a:solidFill>
                <a:effectLst/>
                <a:latin typeface="+mn-lt"/>
                <a:ea typeface="+mn-ea"/>
                <a:cs typeface="+mn-cs"/>
              </a:rPr>
              <a:t>提取到了什么东西，我们就用</a:t>
            </a:r>
            <a:r>
              <a:rPr lang="en-US" altLang="zh-CN" sz="1200" b="0" i="0" u="none" strike="noStrike" kern="1200" dirty="0">
                <a:solidFill>
                  <a:schemeClr val="tx1"/>
                </a:solidFill>
                <a:effectLst/>
                <a:latin typeface="+mn-lt"/>
                <a:ea typeface="+mn-ea"/>
                <a:cs typeface="+mn-cs"/>
              </a:rPr>
              <a:t>conv5</a:t>
            </a:r>
            <a:r>
              <a:rPr lang="zh-CN" altLang="en-US" sz="1200" b="0" i="0" u="none" strike="noStrike" kern="1200" dirty="0">
                <a:solidFill>
                  <a:schemeClr val="tx1"/>
                </a:solidFill>
                <a:effectLst/>
                <a:latin typeface="+mn-lt"/>
                <a:ea typeface="+mn-ea"/>
                <a:cs typeface="+mn-cs"/>
              </a:rPr>
              <a:t>的特征图后面接一个反卷积网络，然后通过：反池化、反激活、反卷积，这样的一个过程，把本来一张</a:t>
            </a:r>
            <a:r>
              <a:rPr lang="en-US" altLang="zh-CN" sz="1200" b="0" i="0" u="none" strike="noStrike" kern="1200" dirty="0">
                <a:solidFill>
                  <a:schemeClr val="tx1"/>
                </a:solidFill>
                <a:effectLst/>
                <a:latin typeface="+mn-lt"/>
                <a:ea typeface="+mn-ea"/>
                <a:cs typeface="+mn-cs"/>
              </a:rPr>
              <a:t>13*13</a:t>
            </a:r>
            <a:r>
              <a:rPr lang="zh-CN" altLang="en-US" sz="1200" b="0" i="0" u="none" strike="noStrike" kern="1200" dirty="0">
                <a:solidFill>
                  <a:schemeClr val="tx1"/>
                </a:solidFill>
                <a:effectLst/>
                <a:latin typeface="+mn-lt"/>
                <a:ea typeface="+mn-ea"/>
                <a:cs typeface="+mn-cs"/>
              </a:rPr>
              <a:t>大小的特征图</a:t>
            </a:r>
            <a:r>
              <a:rPr lang="en-US" altLang="zh-CN" sz="1200" b="0" i="0" u="none" strike="noStrike" kern="1200" dirty="0">
                <a:solidFill>
                  <a:schemeClr val="tx1"/>
                </a:solidFill>
                <a:effectLst/>
                <a:latin typeface="+mn-lt"/>
                <a:ea typeface="+mn-ea"/>
                <a:cs typeface="+mn-cs"/>
              </a:rPr>
              <a:t>(conv5</a:t>
            </a:r>
            <a:r>
              <a:rPr lang="zh-CN" altLang="en-US" sz="1200" b="0" i="0" u="none" strike="noStrike" kern="1200" dirty="0">
                <a:solidFill>
                  <a:schemeClr val="tx1"/>
                </a:solidFill>
                <a:effectLst/>
                <a:latin typeface="+mn-lt"/>
                <a:ea typeface="+mn-ea"/>
                <a:cs typeface="+mn-cs"/>
              </a:rPr>
              <a:t>大小为</a:t>
            </a:r>
            <a:r>
              <a:rPr lang="en-US" altLang="zh-CN" sz="1200" b="0" i="0" u="none" strike="noStrike" kern="1200" dirty="0">
                <a:solidFill>
                  <a:schemeClr val="tx1"/>
                </a:solidFill>
                <a:effectLst/>
                <a:latin typeface="+mn-lt"/>
                <a:ea typeface="+mn-ea"/>
                <a:cs typeface="+mn-cs"/>
              </a:rPr>
              <a:t>13*13)</a:t>
            </a:r>
            <a:r>
              <a:rPr lang="zh-CN" altLang="en-US" sz="1200" b="0" i="0" u="none" strike="noStrike" kern="1200" dirty="0">
                <a:solidFill>
                  <a:schemeClr val="tx1"/>
                </a:solidFill>
                <a:effectLst/>
                <a:latin typeface="+mn-lt"/>
                <a:ea typeface="+mn-ea"/>
                <a:cs typeface="+mn-cs"/>
              </a:rPr>
              <a:t>，放大回去，最后得到一张与原始输入图片一样大小的图片</a:t>
            </a:r>
            <a:r>
              <a:rPr lang="en-US" altLang="zh-CN" sz="1200" b="0" i="0" u="none" strike="noStrike" kern="1200" dirty="0">
                <a:solidFill>
                  <a:schemeClr val="tx1"/>
                </a:solidFill>
                <a:effectLst/>
                <a:latin typeface="+mn-lt"/>
                <a:ea typeface="+mn-ea"/>
                <a:cs typeface="+mn-cs"/>
              </a:rPr>
              <a:t>(227*227)</a:t>
            </a:r>
            <a:r>
              <a:rPr lang="zh-CN" altLang="en-US" sz="1200" b="0" i="0" u="none" strike="noStrike" kern="1200" dirty="0">
                <a:solidFill>
                  <a:schemeClr val="tx1"/>
                </a:solidFill>
                <a:effectLst/>
                <a:latin typeface="+mn-lt"/>
                <a:ea typeface="+mn-ea"/>
                <a:cs typeface="+mn-cs"/>
              </a:rPr>
              <a:t>。</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a:p>
            <a:r>
              <a:rPr lang="en-US" altLang="zh-CN" dirty="0"/>
              <a:t>Saliency map </a:t>
            </a:r>
            <a:r>
              <a:rPr lang="zh-CN" altLang="en-US" dirty="0"/>
              <a:t>直接对得分和全连接层的输入求导，就是求最后的权重</a:t>
            </a:r>
            <a:r>
              <a:rPr lang="en-US" altLang="zh-CN" dirty="0"/>
              <a:t>W</a:t>
            </a:r>
            <a:r>
              <a:rPr lang="zh-CN" altLang="en-US" dirty="0"/>
              <a:t>矩阵，还原到像素的位置上，方法反向传播</a:t>
            </a:r>
            <a:endParaRPr lang="en-US" altLang="zh-CN" dirty="0"/>
          </a:p>
          <a:p>
            <a:endParaRPr lang="en-US" altLang="zh-CN" dirty="0"/>
          </a:p>
          <a:p>
            <a:r>
              <a:rPr lang="zh-CN" altLang="en-US" sz="1200" b="0" i="0" u="none" strike="noStrike" kern="1200" dirty="0">
                <a:solidFill>
                  <a:schemeClr val="tx1"/>
                </a:solidFill>
                <a:effectLst/>
                <a:latin typeface="+mn-lt"/>
                <a:ea typeface="+mn-ea"/>
                <a:cs typeface="+mn-cs"/>
              </a:rPr>
              <a:t>选择某一种输出模式，然后通过反向传播计算输出对输入的梯度。这种方式与上一种</a:t>
            </a:r>
            <a:r>
              <a:rPr lang="en-US" altLang="zh-CN" sz="1200" b="0" i="0" u="none" strike="noStrike" kern="1200" dirty="0" err="1">
                <a:solidFill>
                  <a:schemeClr val="tx1"/>
                </a:solidFill>
                <a:effectLst/>
                <a:latin typeface="+mn-lt"/>
                <a:ea typeface="+mn-ea"/>
                <a:cs typeface="+mn-cs"/>
              </a:rPr>
              <a:t>deconvnet</a:t>
            </a:r>
            <a:r>
              <a:rPr lang="zh-CN" altLang="en-US" sz="1200" b="0" i="0" u="none" strike="noStrike" kern="1200" dirty="0">
                <a:solidFill>
                  <a:schemeClr val="tx1"/>
                </a:solidFill>
                <a:effectLst/>
                <a:latin typeface="+mn-lt"/>
                <a:ea typeface="+mn-ea"/>
                <a:cs typeface="+mn-cs"/>
              </a:rPr>
              <a:t>的方式的唯一区别在于对</a:t>
            </a:r>
            <a:r>
              <a:rPr lang="en-US" altLang="zh-CN" sz="1200" b="0" i="0" u="none" strike="noStrike" kern="1200" dirty="0" err="1">
                <a:solidFill>
                  <a:schemeClr val="tx1"/>
                </a:solidFill>
                <a:effectLst/>
                <a:latin typeface="+mn-lt"/>
                <a:ea typeface="+mn-ea"/>
                <a:cs typeface="+mn-cs"/>
              </a:rPr>
              <a:t>ReLU</a:t>
            </a:r>
            <a:r>
              <a:rPr lang="zh-CN" altLang="en-US" sz="1200" b="0" i="0" u="none" strike="noStrike" kern="1200" dirty="0">
                <a:solidFill>
                  <a:schemeClr val="tx1"/>
                </a:solidFill>
                <a:effectLst/>
                <a:latin typeface="+mn-lt"/>
                <a:ea typeface="+mn-ea"/>
                <a:cs typeface="+mn-cs"/>
              </a:rPr>
              <a:t>梯度的处理。</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a:p>
            <a:r>
              <a:rPr lang="en-US" altLang="zh-CN" sz="1200" b="0" i="0" u="none" strike="noStrike" kern="1200" dirty="0">
                <a:solidFill>
                  <a:schemeClr val="tx1"/>
                </a:solidFill>
                <a:effectLst/>
                <a:latin typeface="+mn-lt"/>
                <a:ea typeface="+mn-ea"/>
                <a:cs typeface="+mn-cs"/>
              </a:rPr>
              <a:t>Grad-cam</a:t>
            </a:r>
            <a:r>
              <a:rPr lang="zh-CN" altLang="en-US" sz="1200" b="0" i="0" u="none" strike="noStrike" kern="1200" dirty="0">
                <a:solidFill>
                  <a:schemeClr val="tx1"/>
                </a:solidFill>
                <a:effectLst/>
                <a:latin typeface="+mn-lt"/>
                <a:ea typeface="+mn-ea"/>
                <a:cs typeface="+mn-cs"/>
              </a:rPr>
              <a:t> 通过得到特征图对应的权重，最后求一个加权和</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5</a:t>
            </a:fld>
            <a:endParaRPr lang="zh-CN" altLang="en-US"/>
          </a:p>
        </p:txBody>
      </p:sp>
    </p:spTree>
    <p:extLst>
      <p:ext uri="{BB962C8B-B14F-4D97-AF65-F5344CB8AC3E}">
        <p14:creationId xmlns:p14="http://schemas.microsoft.com/office/powerpoint/2010/main" val="39150978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举例解释缺点 和 </a:t>
            </a:r>
            <a:r>
              <a:rPr lang="en-US" altLang="zh-CN" sz="1200" b="0" i="0" u="none" strike="noStrike" kern="1200" dirty="0">
                <a:solidFill>
                  <a:schemeClr val="tx1"/>
                </a:solidFill>
                <a:effectLst/>
                <a:latin typeface="+mn-lt"/>
                <a:ea typeface="+mn-ea"/>
                <a:cs typeface="+mn-cs"/>
              </a:rPr>
              <a:t>perturbation based</a:t>
            </a:r>
            <a:r>
              <a:rPr lang="zh-CN" altLang="en-US" sz="1200" b="0" i="0" u="none" strike="noStrike" kern="1200" dirty="0">
                <a:solidFill>
                  <a:schemeClr val="tx1"/>
                </a:solidFill>
                <a:effectLst/>
                <a:latin typeface="+mn-lt"/>
                <a:ea typeface="+mn-ea"/>
                <a:cs typeface="+mn-cs"/>
              </a:rPr>
              <a:t>，本论文就是对</a:t>
            </a:r>
            <a:r>
              <a:rPr lang="en-US" altLang="zh-CN" sz="1200" b="0" i="0" u="none" strike="noStrike" kern="1200" dirty="0">
                <a:solidFill>
                  <a:schemeClr val="tx1"/>
                </a:solidFill>
                <a:effectLst/>
                <a:latin typeface="+mn-lt"/>
                <a:ea typeface="+mn-ea"/>
                <a:cs typeface="+mn-cs"/>
              </a:rPr>
              <a:t>perturbation Based</a:t>
            </a:r>
            <a:r>
              <a:rPr lang="zh-CN" altLang="en-US" sz="1200" b="0" i="0" u="none" strike="noStrike" kern="1200" dirty="0">
                <a:solidFill>
                  <a:schemeClr val="tx1"/>
                </a:solidFill>
                <a:effectLst/>
                <a:latin typeface="+mn-lt"/>
                <a:ea typeface="+mn-ea"/>
                <a:cs typeface="+mn-cs"/>
              </a:rPr>
              <a:t>方法的一种改进</a:t>
            </a:r>
            <a:endParaRPr lang="en-US" altLang="zh-CN"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5AEA42E-422F-4B96-B689-34F9718F4D3A}" type="slidenum">
              <a:rPr lang="zh-CN" altLang="en-US" smtClean="0"/>
              <a:t>6</a:t>
            </a:fld>
            <a:endParaRPr lang="zh-CN" altLang="en-US"/>
          </a:p>
        </p:txBody>
      </p:sp>
    </p:spTree>
    <p:extLst>
      <p:ext uri="{BB962C8B-B14F-4D97-AF65-F5344CB8AC3E}">
        <p14:creationId xmlns:p14="http://schemas.microsoft.com/office/powerpoint/2010/main" val="1807794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举例说明为什么这个原则可以保证是基于模型本身的解释</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7</a:t>
            </a:fld>
            <a:endParaRPr lang="zh-CN" altLang="en-US"/>
          </a:p>
        </p:txBody>
      </p:sp>
    </p:spTree>
    <p:extLst>
      <p:ext uri="{BB962C8B-B14F-4D97-AF65-F5344CB8AC3E}">
        <p14:creationId xmlns:p14="http://schemas.microsoft.com/office/powerpoint/2010/main" val="16750219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5AEA42E-422F-4B96-B689-34F9718F4D3A}" type="slidenum">
              <a:rPr lang="zh-CN" altLang="en-US" smtClean="0"/>
              <a:t>8</a:t>
            </a:fld>
            <a:endParaRPr lang="zh-CN" altLang="en-US"/>
          </a:p>
        </p:txBody>
      </p:sp>
    </p:spTree>
    <p:extLst>
      <p:ext uri="{BB962C8B-B14F-4D97-AF65-F5344CB8AC3E}">
        <p14:creationId xmlns:p14="http://schemas.microsoft.com/office/powerpoint/2010/main" val="455118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具体解释为什么产生局部优化：一阶泰勒展开</a:t>
            </a:r>
            <a:r>
              <a:rPr lang="en-US" altLang="zh-CN" dirty="0"/>
              <a:t>+</a:t>
            </a:r>
            <a:r>
              <a:rPr lang="zh-CN" altLang="en-US" dirty="0"/>
              <a:t>不合理的边界，下一张图列解释</a:t>
            </a:r>
          </a:p>
        </p:txBody>
      </p:sp>
      <p:sp>
        <p:nvSpPr>
          <p:cNvPr id="4" name="灯片编号占位符 3"/>
          <p:cNvSpPr>
            <a:spLocks noGrp="1"/>
          </p:cNvSpPr>
          <p:nvPr>
            <p:ph type="sldNum" sz="quarter" idx="5"/>
          </p:nvPr>
        </p:nvSpPr>
        <p:spPr/>
        <p:txBody>
          <a:bodyPr/>
          <a:lstStyle/>
          <a:p>
            <a:fld id="{C5AEA42E-422F-4B96-B689-34F9718F4D3A}" type="slidenum">
              <a:rPr lang="zh-CN" altLang="en-US" smtClean="0"/>
              <a:t>9</a:t>
            </a:fld>
            <a:endParaRPr lang="zh-CN" altLang="en-US"/>
          </a:p>
        </p:txBody>
      </p:sp>
    </p:spTree>
    <p:extLst>
      <p:ext uri="{BB962C8B-B14F-4D97-AF65-F5344CB8AC3E}">
        <p14:creationId xmlns:p14="http://schemas.microsoft.com/office/powerpoint/2010/main" val="39983837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CA3659-5B9C-45EB-BE28-7D5C2332D10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C1844AF-9673-460C-B35F-05059DA0AA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C93E8E7-E908-4DF4-B7B4-5742D95B907F}"/>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5" name="页脚占位符 4">
            <a:extLst>
              <a:ext uri="{FF2B5EF4-FFF2-40B4-BE49-F238E27FC236}">
                <a16:creationId xmlns:a16="http://schemas.microsoft.com/office/drawing/2014/main" id="{488ED158-8F16-466E-9204-F7F61C4FCBE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ADC5EAA-0D09-47E9-A809-68A0C0CA9CF7}"/>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1953777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5A6D03-2618-47BD-877E-D0D968234763}"/>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D142469-C21A-4CBA-9889-497F62C8B449}"/>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057AF46-0512-4822-A244-0C5558F6DDF3}"/>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5" name="页脚占位符 4">
            <a:extLst>
              <a:ext uri="{FF2B5EF4-FFF2-40B4-BE49-F238E27FC236}">
                <a16:creationId xmlns:a16="http://schemas.microsoft.com/office/drawing/2014/main" id="{A98D8473-4CE0-42DC-AA1C-EAC08E9D6F7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9DBF24-1A2E-4A96-B04F-EEA7F2B593AA}"/>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1516127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EB64D4B-0A8C-4F4B-99F5-F0645C87597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DB43032-395E-47FB-916F-DA978189B57D}"/>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5E96BC9-A11A-46B6-9207-3A74D14518AE}"/>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5" name="页脚占位符 4">
            <a:extLst>
              <a:ext uri="{FF2B5EF4-FFF2-40B4-BE49-F238E27FC236}">
                <a16:creationId xmlns:a16="http://schemas.microsoft.com/office/drawing/2014/main" id="{4A67E8FD-6D62-49B7-8672-6734C176C6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FC2D419-974D-4C54-8AA0-D117839F9B73}"/>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1869061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06C96C-2F02-410C-8250-26784D3BE88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A9F7EDD-4FEA-47B3-84C9-7928AB03B2FA}"/>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36EA674-62DD-47A3-9B43-969226E4809A}"/>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5" name="页脚占位符 4">
            <a:extLst>
              <a:ext uri="{FF2B5EF4-FFF2-40B4-BE49-F238E27FC236}">
                <a16:creationId xmlns:a16="http://schemas.microsoft.com/office/drawing/2014/main" id="{6E027418-95C2-42CE-A9CC-F01E4FD4658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4EAA911-CA3D-499D-BF58-75AC21D8DC36}"/>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870013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5A04BE-6E0C-4EDB-BF84-70B25A4BC54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D316139-64A7-426B-A5C8-CCE1C26BC0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9B09CEF0-139A-4D35-A7A7-926F5BE90CA5}"/>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5" name="页脚占位符 4">
            <a:extLst>
              <a:ext uri="{FF2B5EF4-FFF2-40B4-BE49-F238E27FC236}">
                <a16:creationId xmlns:a16="http://schemas.microsoft.com/office/drawing/2014/main" id="{44C2CAC7-7581-4BF7-B8C0-262EAD8DCEA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3587D6E-D5A8-4A1A-9F27-9E77767F37DB}"/>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2610944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AFE57A-2954-4E0D-816D-AB37F735ED7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B400E0A-03D0-48FD-A58E-5F53FAC2D5D8}"/>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D1BB2D4E-484D-4153-82F7-FFD1C5B4B199}"/>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DD518A70-AEAE-4BC6-B2F2-A0A8E09F516C}"/>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6" name="页脚占位符 5">
            <a:extLst>
              <a:ext uri="{FF2B5EF4-FFF2-40B4-BE49-F238E27FC236}">
                <a16:creationId xmlns:a16="http://schemas.microsoft.com/office/drawing/2014/main" id="{B2BF6172-D852-4C99-8455-821293BFEC7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C7C4289-05B0-4561-8C7D-9FA25EE0A545}"/>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1960236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7AFDDC-2D26-4FFC-B534-BA41D1B00B0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37F4D43E-979A-4976-9466-1403891860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D6D2BE85-31E4-4443-B02D-5CA58D9020B5}"/>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F4EA29C9-FC26-4294-B4FB-A0F559F45D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E604F15F-C36D-4D27-93DA-39BD8FB09A2B}"/>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409DF09E-6F70-4670-B1E8-0EA759732FFA}"/>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8" name="页脚占位符 7">
            <a:extLst>
              <a:ext uri="{FF2B5EF4-FFF2-40B4-BE49-F238E27FC236}">
                <a16:creationId xmlns:a16="http://schemas.microsoft.com/office/drawing/2014/main" id="{42A8D21A-0558-4817-B265-012B944A81C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4957EFC6-309A-4345-AADD-E2AFDC442121}"/>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11532577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8C0485-D64C-4B7E-87A2-EA054E2CB3F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E00D4F5-677F-4A3D-84DB-FF80F72426BF}"/>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4" name="页脚占位符 3">
            <a:extLst>
              <a:ext uri="{FF2B5EF4-FFF2-40B4-BE49-F238E27FC236}">
                <a16:creationId xmlns:a16="http://schemas.microsoft.com/office/drawing/2014/main" id="{8171753E-A050-4649-8A7B-BF62DE73C13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334C756-15AF-4397-A4CA-9D48BA17E910}"/>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3464823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D502B32-E40A-4938-8CD9-19C4288B3838}"/>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3" name="页脚占位符 2">
            <a:extLst>
              <a:ext uri="{FF2B5EF4-FFF2-40B4-BE49-F238E27FC236}">
                <a16:creationId xmlns:a16="http://schemas.microsoft.com/office/drawing/2014/main" id="{83626A5C-B10C-4E74-A3D5-F26459F27EC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6A23937-A22E-4D08-BE0D-C856CF6E1452}"/>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3929236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F00E5D-911B-4983-AE39-6B2902456D7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7A4147C-7ACA-4A9C-A436-1A1AB36895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A8C06C7F-FA0E-4855-9EB8-FAF2C1D726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85E257D-627D-404C-A347-21D821BB6CF0}"/>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6" name="页脚占位符 5">
            <a:extLst>
              <a:ext uri="{FF2B5EF4-FFF2-40B4-BE49-F238E27FC236}">
                <a16:creationId xmlns:a16="http://schemas.microsoft.com/office/drawing/2014/main" id="{9A0411A6-82BA-4C39-875B-EB8989BEA99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F2E1C50-F325-4539-A9C0-6272A5CD2F47}"/>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2004734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AC59B-EFDC-407A-AA46-B80768546A3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70564C3-EF0D-43E7-A837-84151A71CF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AA18B96-6175-4DE8-B6F3-EC1C225CB1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44E0BF2-2E40-40E1-872C-A0D86B4F0045}"/>
              </a:ext>
            </a:extLst>
          </p:cNvPr>
          <p:cNvSpPr>
            <a:spLocks noGrp="1"/>
          </p:cNvSpPr>
          <p:nvPr>
            <p:ph type="dt" sz="half" idx="10"/>
          </p:nvPr>
        </p:nvSpPr>
        <p:spPr/>
        <p:txBody>
          <a:bodyPr/>
          <a:lstStyle/>
          <a:p>
            <a:fld id="{5A6F396C-5A96-4249-8EB9-5611591AFFF8}" type="datetimeFigureOut">
              <a:rPr lang="zh-CN" altLang="en-US" smtClean="0"/>
              <a:t>2020/4/29</a:t>
            </a:fld>
            <a:endParaRPr lang="zh-CN" altLang="en-US"/>
          </a:p>
        </p:txBody>
      </p:sp>
      <p:sp>
        <p:nvSpPr>
          <p:cNvPr id="6" name="页脚占位符 5">
            <a:extLst>
              <a:ext uri="{FF2B5EF4-FFF2-40B4-BE49-F238E27FC236}">
                <a16:creationId xmlns:a16="http://schemas.microsoft.com/office/drawing/2014/main" id="{F32F557B-3BED-468D-A76C-8C66C222170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46016A9-2D9E-4ECA-B5D4-CFA11DD84E11}"/>
              </a:ext>
            </a:extLst>
          </p:cNvPr>
          <p:cNvSpPr>
            <a:spLocks noGrp="1"/>
          </p:cNvSpPr>
          <p:nvPr>
            <p:ph type="sldNum" sz="quarter" idx="12"/>
          </p:nvPr>
        </p:nvSpPr>
        <p:spPr/>
        <p:txBody>
          <a:body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2244051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E72FA39-DA99-428A-972E-8028DF205D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427649D-207B-438D-8B8E-A0B5A9F54E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CEB3181-372C-4F59-AB00-B14DC0C6F5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6F396C-5A96-4249-8EB9-5611591AFFF8}" type="datetimeFigureOut">
              <a:rPr lang="zh-CN" altLang="en-US" smtClean="0"/>
              <a:t>2020/4/29</a:t>
            </a:fld>
            <a:endParaRPr lang="zh-CN" altLang="en-US"/>
          </a:p>
        </p:txBody>
      </p:sp>
      <p:sp>
        <p:nvSpPr>
          <p:cNvPr id="5" name="页脚占位符 4">
            <a:extLst>
              <a:ext uri="{FF2B5EF4-FFF2-40B4-BE49-F238E27FC236}">
                <a16:creationId xmlns:a16="http://schemas.microsoft.com/office/drawing/2014/main" id="{B301C984-0C50-4457-B395-3316F95A6B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B39F7C6-B929-4C34-BC59-3D24EFF4BF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8BE8BA-EC46-4895-B3AC-6743A31C7056}" type="slidenum">
              <a:rPr lang="zh-CN" altLang="en-US" smtClean="0"/>
              <a:t>‹#›</a:t>
            </a:fld>
            <a:endParaRPr lang="zh-CN" altLang="en-US"/>
          </a:p>
        </p:txBody>
      </p:sp>
    </p:spTree>
    <p:extLst>
      <p:ext uri="{BB962C8B-B14F-4D97-AF65-F5344CB8AC3E}">
        <p14:creationId xmlns:p14="http://schemas.microsoft.com/office/powerpoint/2010/main" val="1505485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blog.csdn.net/qq_34813925/article/details/104481230"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blog.csdn.net/qq_34813925/article/details/104481230"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D89ED38-F5DC-4051-B933-D0E3F8D6A187}"/>
              </a:ext>
            </a:extLst>
          </p:cNvPr>
          <p:cNvPicPr>
            <a:picLocks noChangeAspect="1"/>
          </p:cNvPicPr>
          <p:nvPr/>
        </p:nvPicPr>
        <p:blipFill>
          <a:blip r:embed="rId3"/>
          <a:stretch>
            <a:fillRect/>
          </a:stretch>
        </p:blipFill>
        <p:spPr>
          <a:xfrm>
            <a:off x="361119" y="878467"/>
            <a:ext cx="11469757" cy="2956061"/>
          </a:xfrm>
          <a:prstGeom prst="rect">
            <a:avLst/>
          </a:prstGeom>
        </p:spPr>
      </p:pic>
      <p:sp>
        <p:nvSpPr>
          <p:cNvPr id="3" name="副标题 2">
            <a:extLst>
              <a:ext uri="{FF2B5EF4-FFF2-40B4-BE49-F238E27FC236}">
                <a16:creationId xmlns:a16="http://schemas.microsoft.com/office/drawing/2014/main" id="{8A737781-10A9-446C-B2DA-64D0B6ABFADE}"/>
              </a:ext>
            </a:extLst>
          </p:cNvPr>
          <p:cNvSpPr>
            <a:spLocks noGrp="1"/>
          </p:cNvSpPr>
          <p:nvPr>
            <p:ph type="subTitle" idx="1"/>
          </p:nvPr>
        </p:nvSpPr>
        <p:spPr>
          <a:xfrm>
            <a:off x="1507521" y="4076890"/>
            <a:ext cx="9176951" cy="1661941"/>
          </a:xfrm>
        </p:spPr>
        <p:txBody>
          <a:bodyPr>
            <a:normAutofit lnSpcReduction="10000"/>
          </a:bodyPr>
          <a:lstStyle/>
          <a:p>
            <a:r>
              <a:rPr lang="zh-CN" altLang="en-US" dirty="0"/>
              <a:t>通过积分梯度优化来可视化深度网络</a:t>
            </a:r>
            <a:endParaRPr lang="en-US" altLang="zh-CN" dirty="0"/>
          </a:p>
          <a:p>
            <a:r>
              <a:rPr lang="zh-CN" altLang="en-US" dirty="0"/>
              <a:t>收录于</a:t>
            </a:r>
            <a:r>
              <a:rPr lang="en-US" altLang="zh-CN" dirty="0"/>
              <a:t>AAAI 2020</a:t>
            </a:r>
          </a:p>
          <a:p>
            <a:r>
              <a:rPr lang="zh-CN" altLang="en-US" dirty="0"/>
              <a:t>汇报人：余沁怡 </a:t>
            </a:r>
            <a:r>
              <a:rPr lang="en-US" altLang="zh-CN" dirty="0"/>
              <a:t>2019282110212 </a:t>
            </a:r>
          </a:p>
          <a:p>
            <a:r>
              <a:rPr lang="zh-CN" altLang="en-US" dirty="0">
                <a:hlinkClick r:id="rId4"/>
              </a:rPr>
              <a:t>论文笔记</a:t>
            </a:r>
            <a:endParaRPr lang="zh-CN" altLang="en-US" dirty="0"/>
          </a:p>
        </p:txBody>
      </p:sp>
      <p:sp>
        <p:nvSpPr>
          <p:cNvPr id="7" name="矩形 6">
            <a:extLst>
              <a:ext uri="{FF2B5EF4-FFF2-40B4-BE49-F238E27FC236}">
                <a16:creationId xmlns:a16="http://schemas.microsoft.com/office/drawing/2014/main" id="{CBAA2BD0-1927-4F5C-8188-DEF99378C052}"/>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ACDB62C5-8CEE-4556-86CA-0E94ECCA2C94}"/>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0384099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B3B769-C294-4F6E-8FC3-4AF44AA05222}"/>
              </a:ext>
            </a:extLst>
          </p:cNvPr>
          <p:cNvSpPr>
            <a:spLocks noGrp="1"/>
          </p:cNvSpPr>
          <p:nvPr>
            <p:ph type="title"/>
          </p:nvPr>
        </p:nvSpPr>
        <p:spPr/>
        <p:txBody>
          <a:bodyPr>
            <a:normAutofit/>
          </a:bodyPr>
          <a:lstStyle/>
          <a:p>
            <a:r>
              <a:rPr lang="en-US" altLang="zh-CN" sz="3600" dirty="0"/>
              <a:t>1. </a:t>
            </a:r>
            <a:r>
              <a:rPr lang="zh-CN" altLang="en-US" sz="3600" dirty="0"/>
              <a:t>通过计算</a:t>
            </a:r>
            <a:r>
              <a:rPr lang="en-US" altLang="zh-CN" sz="3600" dirty="0"/>
              <a:t>Mask</a:t>
            </a:r>
            <a:r>
              <a:rPr lang="zh-CN" altLang="en-US" sz="3600" dirty="0"/>
              <a:t>实现</a:t>
            </a:r>
            <a:r>
              <a:rPr lang="en-US" altLang="zh-CN" sz="3600" dirty="0"/>
              <a:t>Perturbation-Based</a:t>
            </a:r>
            <a:endParaRPr lang="zh-CN" altLang="en-US" sz="3600" dirty="0"/>
          </a:p>
        </p:txBody>
      </p:sp>
      <p:pic>
        <p:nvPicPr>
          <p:cNvPr id="2050" name="Picture 2" descr="在这里插入图片描述">
            <a:extLst>
              <a:ext uri="{FF2B5EF4-FFF2-40B4-BE49-F238E27FC236}">
                <a16:creationId xmlns:a16="http://schemas.microsoft.com/office/drawing/2014/main" id="{E391210A-EABC-4320-84CA-2CC358BBFC2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35447" y="1171435"/>
            <a:ext cx="5018463" cy="3867490"/>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68E2D70A-24B3-4F41-97F5-69D3FD2D96AF}"/>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b="1" dirty="0"/>
              <a:t>本文可视化方法</a:t>
            </a:r>
            <a:endParaRPr lang="zh-CN" altLang="en-US" sz="3200" dirty="0"/>
          </a:p>
        </p:txBody>
      </p:sp>
      <p:sp>
        <p:nvSpPr>
          <p:cNvPr id="5" name="矩形 4">
            <a:extLst>
              <a:ext uri="{FF2B5EF4-FFF2-40B4-BE49-F238E27FC236}">
                <a16:creationId xmlns:a16="http://schemas.microsoft.com/office/drawing/2014/main" id="{144E58B4-D707-46BC-B4C6-2B1E38971F6B}"/>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9</a:t>
            </a:r>
            <a:endParaRPr lang="zh-CN" altLang="en-US" dirty="0"/>
          </a:p>
        </p:txBody>
      </p:sp>
      <p:pic>
        <p:nvPicPr>
          <p:cNvPr id="7" name="图片 6">
            <a:extLst>
              <a:ext uri="{FF2B5EF4-FFF2-40B4-BE49-F238E27FC236}">
                <a16:creationId xmlns:a16="http://schemas.microsoft.com/office/drawing/2014/main" id="{261E4EB7-8C82-4C90-9729-8C41C8C16DA0}"/>
              </a:ext>
            </a:extLst>
          </p:cNvPr>
          <p:cNvPicPr>
            <a:picLocks noChangeAspect="1"/>
          </p:cNvPicPr>
          <p:nvPr/>
        </p:nvPicPr>
        <p:blipFill>
          <a:blip r:embed="rId4"/>
          <a:stretch>
            <a:fillRect/>
          </a:stretch>
        </p:blipFill>
        <p:spPr>
          <a:xfrm>
            <a:off x="5317755" y="3953937"/>
            <a:ext cx="5094820" cy="491960"/>
          </a:xfrm>
          <a:prstGeom prst="rect">
            <a:avLst/>
          </a:prstGeom>
        </p:spPr>
      </p:pic>
      <p:sp>
        <p:nvSpPr>
          <p:cNvPr id="6" name="矩形 5">
            <a:extLst>
              <a:ext uri="{FF2B5EF4-FFF2-40B4-BE49-F238E27FC236}">
                <a16:creationId xmlns:a16="http://schemas.microsoft.com/office/drawing/2014/main" id="{0238BD46-8DF8-473A-994E-4FB72082EB42}"/>
              </a:ext>
            </a:extLst>
          </p:cNvPr>
          <p:cNvSpPr/>
          <p:nvPr/>
        </p:nvSpPr>
        <p:spPr>
          <a:xfrm>
            <a:off x="5345523" y="1750732"/>
            <a:ext cx="7116051" cy="1938992"/>
          </a:xfrm>
          <a:prstGeom prst="rect">
            <a:avLst/>
          </a:prstGeom>
        </p:spPr>
        <p:txBody>
          <a:bodyPr wrap="none">
            <a:spAutoFit/>
          </a:bodyPr>
          <a:lstStyle/>
          <a:p>
            <a:r>
              <a:rPr lang="zh-CN" altLang="en-US" sz="2000" b="1" dirty="0"/>
              <a:t>原因一：</a:t>
            </a:r>
            <a:r>
              <a:rPr lang="zh-CN" altLang="en-US" sz="2000" dirty="0"/>
              <a:t>得分变化梯度可以用来衡量这个像素点对输出结果</a:t>
            </a:r>
            <a:endParaRPr lang="en-US" altLang="zh-CN" sz="2000" dirty="0"/>
          </a:p>
          <a:p>
            <a:r>
              <a:rPr lang="zh-CN" altLang="en-US" sz="2000" dirty="0"/>
              <a:t>的影响力。上述式子使用一阶泰勒展开（一阶导数）来描述</a:t>
            </a:r>
            <a:endParaRPr lang="en-US" altLang="zh-CN" sz="2000" dirty="0"/>
          </a:p>
          <a:p>
            <a:r>
              <a:rPr lang="zh-CN" altLang="en-US" sz="2000" dirty="0"/>
              <a:t>像素从无到有的变化。</a:t>
            </a:r>
            <a:endParaRPr lang="en-US" altLang="zh-CN" sz="2000" dirty="0"/>
          </a:p>
          <a:p>
            <a:endParaRPr lang="en-US" altLang="zh-CN" sz="2000" dirty="0"/>
          </a:p>
          <a:p>
            <a:r>
              <a:rPr lang="zh-CN" altLang="en-US" sz="2000" b="1" dirty="0"/>
              <a:t>原因二：</a:t>
            </a:r>
            <a:r>
              <a:rPr lang="zh-CN" altLang="en-US" sz="2000" dirty="0"/>
              <a:t>可以将凸约束函数</a:t>
            </a:r>
            <a:r>
              <a:rPr lang="en-US" altLang="zh-CN" sz="2000" dirty="0"/>
              <a:t>g(M)</a:t>
            </a:r>
            <a:r>
              <a:rPr lang="zh-CN" altLang="en-US" sz="2000" dirty="0"/>
              <a:t>看作是具有下述约束的拉</a:t>
            </a:r>
            <a:endParaRPr lang="en-US" altLang="zh-CN" sz="2000" dirty="0"/>
          </a:p>
          <a:p>
            <a:r>
              <a:rPr lang="zh-CN" altLang="en-US" sz="2000" dirty="0"/>
              <a:t>格朗日函数，容易产生不好的边界。</a:t>
            </a:r>
          </a:p>
        </p:txBody>
      </p:sp>
      <p:pic>
        <p:nvPicPr>
          <p:cNvPr id="8" name="图片 7">
            <a:extLst>
              <a:ext uri="{FF2B5EF4-FFF2-40B4-BE49-F238E27FC236}">
                <a16:creationId xmlns:a16="http://schemas.microsoft.com/office/drawing/2014/main" id="{22ACD22D-9E2B-4382-9629-796F998253A0}"/>
              </a:ext>
            </a:extLst>
          </p:cNvPr>
          <p:cNvPicPr>
            <a:picLocks noChangeAspect="1"/>
          </p:cNvPicPr>
          <p:nvPr/>
        </p:nvPicPr>
        <p:blipFill>
          <a:blip r:embed="rId5"/>
          <a:stretch>
            <a:fillRect/>
          </a:stretch>
        </p:blipFill>
        <p:spPr>
          <a:xfrm>
            <a:off x="5553302" y="4563253"/>
            <a:ext cx="3908751" cy="359425"/>
          </a:xfrm>
          <a:prstGeom prst="rect">
            <a:avLst/>
          </a:prstGeom>
        </p:spPr>
      </p:pic>
      <p:pic>
        <p:nvPicPr>
          <p:cNvPr id="10" name="图片 9">
            <a:extLst>
              <a:ext uri="{FF2B5EF4-FFF2-40B4-BE49-F238E27FC236}">
                <a16:creationId xmlns:a16="http://schemas.microsoft.com/office/drawing/2014/main" id="{7D362CA1-2515-4DF0-A358-6063D74EA043}"/>
              </a:ext>
            </a:extLst>
          </p:cNvPr>
          <p:cNvPicPr>
            <a:picLocks noChangeAspect="1"/>
          </p:cNvPicPr>
          <p:nvPr/>
        </p:nvPicPr>
        <p:blipFill>
          <a:blip r:embed="rId6"/>
          <a:stretch>
            <a:fillRect/>
          </a:stretch>
        </p:blipFill>
        <p:spPr>
          <a:xfrm>
            <a:off x="188826" y="4972162"/>
            <a:ext cx="2342339" cy="1846081"/>
          </a:xfrm>
          <a:prstGeom prst="rect">
            <a:avLst/>
          </a:prstGeom>
        </p:spPr>
      </p:pic>
    </p:spTree>
    <p:extLst>
      <p:ext uri="{BB962C8B-B14F-4D97-AF65-F5344CB8AC3E}">
        <p14:creationId xmlns:p14="http://schemas.microsoft.com/office/powerpoint/2010/main" val="2623859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B85103-0AF2-4340-B4C0-929DDF596486}"/>
              </a:ext>
            </a:extLst>
          </p:cNvPr>
          <p:cNvSpPr>
            <a:spLocks noGrp="1"/>
          </p:cNvSpPr>
          <p:nvPr>
            <p:ph type="title"/>
          </p:nvPr>
        </p:nvSpPr>
        <p:spPr/>
        <p:txBody>
          <a:bodyPr>
            <a:normAutofit/>
          </a:bodyPr>
          <a:lstStyle/>
          <a:p>
            <a:r>
              <a:rPr lang="en-US" altLang="zh-CN" sz="3600" dirty="0"/>
              <a:t>2. </a:t>
            </a:r>
            <a:r>
              <a:rPr lang="zh-CN" altLang="en-US" sz="3600" dirty="0"/>
              <a:t>积分梯度可视化</a:t>
            </a:r>
          </a:p>
        </p:txBody>
      </p:sp>
      <p:sp>
        <p:nvSpPr>
          <p:cNvPr id="4" name="矩形 3">
            <a:extLst>
              <a:ext uri="{FF2B5EF4-FFF2-40B4-BE49-F238E27FC236}">
                <a16:creationId xmlns:a16="http://schemas.microsoft.com/office/drawing/2014/main" id="{BC97B9CD-C559-464A-9E55-676F120FFD17}"/>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b="1" dirty="0"/>
              <a:t>本文可视化方法</a:t>
            </a:r>
            <a:endParaRPr lang="zh-CN" altLang="en-US" sz="3200" dirty="0"/>
          </a:p>
        </p:txBody>
      </p:sp>
      <p:sp>
        <p:nvSpPr>
          <p:cNvPr id="5" name="矩形 4">
            <a:extLst>
              <a:ext uri="{FF2B5EF4-FFF2-40B4-BE49-F238E27FC236}">
                <a16:creationId xmlns:a16="http://schemas.microsoft.com/office/drawing/2014/main" id="{A16B5A72-6C65-4DD7-9DC6-E6AD8674BB15}"/>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10</a:t>
            </a:r>
            <a:endParaRPr lang="zh-CN" altLang="en-US" dirty="0"/>
          </a:p>
        </p:txBody>
      </p:sp>
      <p:pic>
        <p:nvPicPr>
          <p:cNvPr id="6" name="内容占位符 5">
            <a:extLst>
              <a:ext uri="{FF2B5EF4-FFF2-40B4-BE49-F238E27FC236}">
                <a16:creationId xmlns:a16="http://schemas.microsoft.com/office/drawing/2014/main" id="{3530B02A-204A-4915-9C93-2C124DC30D07}"/>
              </a:ext>
            </a:extLst>
          </p:cNvPr>
          <p:cNvPicPr>
            <a:picLocks noGrp="1" noChangeAspect="1"/>
          </p:cNvPicPr>
          <p:nvPr>
            <p:ph idx="1"/>
          </p:nvPr>
        </p:nvPicPr>
        <p:blipFill>
          <a:blip r:embed="rId3"/>
          <a:stretch>
            <a:fillRect/>
          </a:stretch>
        </p:blipFill>
        <p:spPr>
          <a:xfrm>
            <a:off x="5937941" y="1248926"/>
            <a:ext cx="5558320" cy="4528793"/>
          </a:xfrm>
          <a:prstGeom prst="rect">
            <a:avLst/>
          </a:prstGeom>
        </p:spPr>
      </p:pic>
      <p:sp>
        <p:nvSpPr>
          <p:cNvPr id="7" name="文本框 6">
            <a:extLst>
              <a:ext uri="{FF2B5EF4-FFF2-40B4-BE49-F238E27FC236}">
                <a16:creationId xmlns:a16="http://schemas.microsoft.com/office/drawing/2014/main" id="{13935B89-655E-488A-904A-40726A8AADC6}"/>
              </a:ext>
            </a:extLst>
          </p:cNvPr>
          <p:cNvSpPr txBox="1"/>
          <p:nvPr/>
        </p:nvSpPr>
        <p:spPr>
          <a:xfrm>
            <a:off x="980661" y="1690688"/>
            <a:ext cx="4697895" cy="4462760"/>
          </a:xfrm>
          <a:prstGeom prst="rect">
            <a:avLst/>
          </a:prstGeom>
          <a:noFill/>
        </p:spPr>
        <p:txBody>
          <a:bodyPr wrap="square" rtlCol="0">
            <a:spAutoFit/>
          </a:bodyPr>
          <a:lstStyle/>
          <a:p>
            <a:r>
              <a:rPr lang="zh-CN" altLang="en-US" sz="2400" b="1" dirty="0"/>
              <a:t>方法：</a:t>
            </a:r>
            <a:r>
              <a:rPr lang="zh-CN" altLang="en-US" sz="2400" dirty="0"/>
              <a:t>用一个完全灰色图像</a:t>
            </a:r>
            <a:r>
              <a:rPr lang="en-US" altLang="zh-CN" sz="2400" dirty="0"/>
              <a:t>,</a:t>
            </a:r>
            <a:r>
              <a:rPr lang="zh-CN" altLang="en-US" sz="2400" dirty="0"/>
              <a:t>或不会被网络预测任何类别高度模糊图像</a:t>
            </a:r>
            <a:r>
              <a:rPr lang="en-US" altLang="zh-CN" sz="2400" dirty="0"/>
              <a:t>,</a:t>
            </a:r>
            <a:r>
              <a:rPr lang="zh-CN" altLang="en-US" sz="2400" dirty="0"/>
              <a:t>然后对灰度</a:t>
            </a:r>
            <a:r>
              <a:rPr lang="en-US" altLang="zh-CN" sz="2400" dirty="0"/>
              <a:t>/</a:t>
            </a:r>
            <a:r>
              <a:rPr lang="zh-CN" altLang="en-US" sz="2400" dirty="0"/>
              <a:t>模糊图像与原始图像之间整条直线上的梯度求积分，生成</a:t>
            </a:r>
            <a:r>
              <a:rPr lang="en-US" altLang="zh-CN" sz="2400" dirty="0"/>
              <a:t>heatmap</a:t>
            </a:r>
            <a:r>
              <a:rPr lang="zh-CN" altLang="en-US" sz="2000" dirty="0"/>
              <a:t>。</a:t>
            </a:r>
            <a:endParaRPr lang="en-US" altLang="zh-CN" sz="2000" dirty="0"/>
          </a:p>
          <a:p>
            <a:endParaRPr lang="en-US" altLang="zh-CN" sz="2000" dirty="0"/>
          </a:p>
          <a:p>
            <a:r>
              <a:rPr lang="zh-CN" altLang="en-US" sz="2400" b="1" dirty="0"/>
              <a:t>缺点：</a:t>
            </a:r>
            <a:r>
              <a:rPr lang="zh-CN" altLang="en-US" sz="2400" dirty="0"/>
              <a:t>然而，积分梯度生成的</a:t>
            </a:r>
            <a:r>
              <a:rPr lang="en-US" altLang="zh-CN" sz="2400" dirty="0"/>
              <a:t>heatmap</a:t>
            </a:r>
            <a:r>
              <a:rPr lang="zh-CN" altLang="en-US" sz="2400" dirty="0"/>
              <a:t>通常是离散的，人类很难理解。</a:t>
            </a:r>
            <a:endParaRPr lang="en-US" altLang="zh-CN" sz="2400" dirty="0"/>
          </a:p>
          <a:p>
            <a:endParaRPr lang="en-US" altLang="zh-CN" sz="2400" dirty="0"/>
          </a:p>
          <a:p>
            <a:r>
              <a:rPr lang="zh-CN" altLang="en-US" sz="2400" b="1" dirty="0"/>
              <a:t>本文将积分梯度和</a:t>
            </a:r>
            <a:r>
              <a:rPr lang="en-US" altLang="zh-CN" sz="2400" b="1" dirty="0"/>
              <a:t>Mask</a:t>
            </a:r>
            <a:r>
              <a:rPr lang="zh-CN" altLang="en-US" sz="2400" b="1" dirty="0"/>
              <a:t>方法结合起来</a:t>
            </a:r>
            <a:r>
              <a:rPr lang="en-US" altLang="zh-CN" sz="2400" b="1" dirty="0"/>
              <a:t>——IGOS</a:t>
            </a:r>
            <a:r>
              <a:rPr lang="zh-CN" altLang="en-US" sz="2400" b="1" dirty="0"/>
              <a:t>诞生。</a:t>
            </a:r>
          </a:p>
        </p:txBody>
      </p:sp>
    </p:spTree>
    <p:extLst>
      <p:ext uri="{BB962C8B-B14F-4D97-AF65-F5344CB8AC3E}">
        <p14:creationId xmlns:p14="http://schemas.microsoft.com/office/powerpoint/2010/main" val="832470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8F0212-E424-46D9-9910-6BC0422FD2EA}"/>
              </a:ext>
            </a:extLst>
          </p:cNvPr>
          <p:cNvSpPr>
            <a:spLocks noGrp="1"/>
          </p:cNvSpPr>
          <p:nvPr>
            <p:ph type="title"/>
          </p:nvPr>
        </p:nvSpPr>
        <p:spPr/>
        <p:txBody>
          <a:bodyPr>
            <a:normAutofit/>
          </a:bodyPr>
          <a:lstStyle/>
          <a:p>
            <a:r>
              <a:rPr lang="en-US" altLang="zh-CN" sz="3600" dirty="0"/>
              <a:t>3. IOGS :Integrated-Gradients Optimized Saliency</a:t>
            </a:r>
            <a:endParaRPr lang="zh-CN" altLang="en-US" sz="3600" dirty="0"/>
          </a:p>
        </p:txBody>
      </p:sp>
      <p:sp>
        <p:nvSpPr>
          <p:cNvPr id="3" name="内容占位符 2">
            <a:extLst>
              <a:ext uri="{FF2B5EF4-FFF2-40B4-BE49-F238E27FC236}">
                <a16:creationId xmlns:a16="http://schemas.microsoft.com/office/drawing/2014/main" id="{97357499-87F8-438B-A512-CEEA806772B4}"/>
              </a:ext>
            </a:extLst>
          </p:cNvPr>
          <p:cNvSpPr>
            <a:spLocks noGrp="1"/>
          </p:cNvSpPr>
          <p:nvPr>
            <p:ph idx="1"/>
          </p:nvPr>
        </p:nvSpPr>
        <p:spPr/>
        <p:txBody>
          <a:bodyPr/>
          <a:lstStyle/>
          <a:p>
            <a:r>
              <a:rPr lang="zh-CN" altLang="en-US" b="1" dirty="0"/>
              <a:t>将积分梯度应用到计算</a:t>
            </a:r>
            <a:r>
              <a:rPr lang="en-US" altLang="zh-CN" b="1" dirty="0"/>
              <a:t>Mask</a:t>
            </a:r>
            <a:r>
              <a:rPr lang="zh-CN" altLang="en-US" b="1" dirty="0"/>
              <a:t>上：</a:t>
            </a:r>
            <a:endParaRPr lang="en-US" altLang="zh-CN" b="1" dirty="0"/>
          </a:p>
          <a:p>
            <a:endParaRPr lang="en-US" altLang="zh-CN" dirty="0"/>
          </a:p>
          <a:p>
            <a:endParaRPr lang="en-US" altLang="zh-CN" dirty="0"/>
          </a:p>
          <a:p>
            <a:pPr marL="0" indent="0">
              <a:lnSpc>
                <a:spcPct val="150000"/>
              </a:lnSpc>
              <a:buNone/>
            </a:pPr>
            <a:r>
              <a:rPr lang="zh-CN" altLang="en-US" dirty="0"/>
              <a:t>公式</a:t>
            </a:r>
            <a:r>
              <a:rPr lang="en-US" altLang="zh-CN" dirty="0"/>
              <a:t>3</a:t>
            </a:r>
            <a:r>
              <a:rPr lang="zh-CN" altLang="en-US" dirty="0"/>
              <a:t>对基像素（对照图的像素，用来画</a:t>
            </a:r>
            <a:r>
              <a:rPr lang="en-US" altLang="zh-CN" dirty="0"/>
              <a:t>insertion/deletion game</a:t>
            </a:r>
            <a:r>
              <a:rPr lang="zh-CN" altLang="en-US" dirty="0"/>
              <a:t>的</a:t>
            </a:r>
            <a:r>
              <a:rPr lang="en-US" altLang="zh-CN" dirty="0"/>
              <a:t>Mask</a:t>
            </a:r>
            <a:r>
              <a:rPr lang="zh-CN" altLang="en-US" dirty="0"/>
              <a:t>，纯黑或者高糊）到原像素的整个过程的梯度求积分，不是只求原像素的梯度，求的是梯度的积分，是一个连续过程。</a:t>
            </a:r>
            <a:endParaRPr lang="en-US" altLang="zh-CN" dirty="0"/>
          </a:p>
          <a:p>
            <a:endParaRPr lang="en-US" altLang="zh-CN" dirty="0"/>
          </a:p>
          <a:p>
            <a:endParaRPr lang="en-US" altLang="zh-CN" dirty="0"/>
          </a:p>
          <a:p>
            <a:endParaRPr lang="zh-CN" altLang="en-US" dirty="0"/>
          </a:p>
        </p:txBody>
      </p:sp>
      <p:sp>
        <p:nvSpPr>
          <p:cNvPr id="4" name="矩形 3">
            <a:extLst>
              <a:ext uri="{FF2B5EF4-FFF2-40B4-BE49-F238E27FC236}">
                <a16:creationId xmlns:a16="http://schemas.microsoft.com/office/drawing/2014/main" id="{77A0BDD6-6618-4315-8303-7EDD1C2CD0AB}"/>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b="1" dirty="0"/>
              <a:t>本文可视化方法</a:t>
            </a:r>
            <a:endParaRPr lang="zh-CN" altLang="en-US" sz="3200" dirty="0"/>
          </a:p>
        </p:txBody>
      </p:sp>
      <p:sp>
        <p:nvSpPr>
          <p:cNvPr id="5" name="矩形 4">
            <a:extLst>
              <a:ext uri="{FF2B5EF4-FFF2-40B4-BE49-F238E27FC236}">
                <a16:creationId xmlns:a16="http://schemas.microsoft.com/office/drawing/2014/main" id="{2636FEFE-A0BD-41B3-9E1E-7DA88EE60F70}"/>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11</a:t>
            </a:r>
            <a:endParaRPr lang="zh-CN" altLang="en-US" dirty="0"/>
          </a:p>
        </p:txBody>
      </p:sp>
      <p:pic>
        <p:nvPicPr>
          <p:cNvPr id="9" name="Picture 2" descr="在这里插入图片描述">
            <a:extLst>
              <a:ext uri="{FF2B5EF4-FFF2-40B4-BE49-F238E27FC236}">
                <a16:creationId xmlns:a16="http://schemas.microsoft.com/office/drawing/2014/main" id="{72DE6F49-C01C-4E57-98C6-2F1E4EA208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4936" y="2251212"/>
            <a:ext cx="6870229" cy="1327964"/>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0">
            <a:extLst>
              <a:ext uri="{FF2B5EF4-FFF2-40B4-BE49-F238E27FC236}">
                <a16:creationId xmlns:a16="http://schemas.microsoft.com/office/drawing/2014/main" id="{4129F967-0287-46BA-B256-4AD65F39BC5D}"/>
              </a:ext>
            </a:extLst>
          </p:cNvPr>
          <p:cNvPicPr>
            <a:picLocks noChangeAspect="1"/>
          </p:cNvPicPr>
          <p:nvPr/>
        </p:nvPicPr>
        <p:blipFill>
          <a:blip r:embed="rId4"/>
          <a:stretch>
            <a:fillRect/>
          </a:stretch>
        </p:blipFill>
        <p:spPr>
          <a:xfrm>
            <a:off x="9618733" y="1245241"/>
            <a:ext cx="2422857" cy="2011941"/>
          </a:xfrm>
          <a:prstGeom prst="rect">
            <a:avLst/>
          </a:prstGeom>
        </p:spPr>
      </p:pic>
    </p:spTree>
    <p:extLst>
      <p:ext uri="{BB962C8B-B14F-4D97-AF65-F5344CB8AC3E}">
        <p14:creationId xmlns:p14="http://schemas.microsoft.com/office/powerpoint/2010/main" val="8782534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A561982-BB7E-4593-9504-49E2984BBB5E}"/>
              </a:ext>
            </a:extLst>
          </p:cNvPr>
          <p:cNvSpPr>
            <a:spLocks noGrp="1"/>
          </p:cNvSpPr>
          <p:nvPr>
            <p:ph idx="1"/>
          </p:nvPr>
        </p:nvSpPr>
        <p:spPr/>
        <p:txBody>
          <a:bodyPr/>
          <a:lstStyle/>
          <a:p>
            <a:pPr marL="514350" indent="-514350">
              <a:buAutoNum type="arabicPeriod"/>
            </a:pPr>
            <a:r>
              <a:rPr lang="zh-CN" altLang="en-US" dirty="0"/>
              <a:t>有公理证明，如果</a:t>
            </a:r>
            <a:r>
              <a:rPr lang="en-US" altLang="zh-CN" dirty="0"/>
              <a:t>fc</a:t>
            </a:r>
            <a:r>
              <a:rPr lang="zh-CN" altLang="en-US" dirty="0"/>
              <a:t>处处可微，那么所有像素的积分梯度累加和就是原图和对照图的得分差，因此公式</a:t>
            </a:r>
            <a:r>
              <a:rPr lang="en-US" altLang="zh-CN" dirty="0"/>
              <a:t>4</a:t>
            </a:r>
            <a:r>
              <a:rPr lang="zh-CN" altLang="en-US" dirty="0"/>
              <a:t>成立：</a:t>
            </a:r>
            <a:endParaRPr lang="en-US" altLang="zh-CN" dirty="0"/>
          </a:p>
          <a:p>
            <a:pPr marL="0" indent="0">
              <a:buNone/>
            </a:pPr>
            <a:endParaRPr lang="en-US" altLang="zh-CN" dirty="0"/>
          </a:p>
          <a:p>
            <a:pPr marL="0" indent="0">
              <a:buNone/>
            </a:pPr>
            <a:endParaRPr lang="en-US" altLang="zh-CN" dirty="0"/>
          </a:p>
          <a:p>
            <a:pPr marL="0" indent="0">
              <a:buNone/>
            </a:pPr>
            <a:r>
              <a:rPr lang="en-US" altLang="zh-CN" dirty="0"/>
              <a:t>2.</a:t>
            </a:r>
            <a:r>
              <a:rPr lang="zh-CN" altLang="en-US" dirty="0"/>
              <a:t>（</a:t>
            </a:r>
            <a:r>
              <a:rPr lang="en-US" altLang="zh-CN" dirty="0"/>
              <a:t>3</a:t>
            </a:r>
            <a:r>
              <a:rPr lang="zh-CN" altLang="en-US" dirty="0"/>
              <a:t>）中的积分使用近似法求，把积分区间分成一段一段，累加起来，</a:t>
            </a:r>
            <a:r>
              <a:rPr lang="en-US" altLang="zh-CN" dirty="0"/>
              <a:t>S</a:t>
            </a:r>
            <a:r>
              <a:rPr lang="zh-CN" altLang="en-US" dirty="0"/>
              <a:t>就是分成的段数</a:t>
            </a:r>
            <a:endParaRPr lang="en-US" altLang="zh-CN" dirty="0"/>
          </a:p>
          <a:p>
            <a:pPr marL="514350" indent="-514350">
              <a:buAutoNum type="arabicPeriod"/>
            </a:pPr>
            <a:endParaRPr lang="en-US" altLang="zh-CN" dirty="0"/>
          </a:p>
          <a:p>
            <a:pPr marL="514350" indent="-514350">
              <a:buAutoNum type="arabicPeriod"/>
            </a:pPr>
            <a:endParaRPr lang="en-US" altLang="zh-CN" dirty="0"/>
          </a:p>
          <a:p>
            <a:pPr marL="514350" indent="-514350">
              <a:buAutoNum type="arabicPeriod"/>
            </a:pPr>
            <a:endParaRPr lang="en-US" altLang="zh-CN" dirty="0"/>
          </a:p>
          <a:p>
            <a:endParaRPr lang="zh-CN" altLang="en-US" dirty="0"/>
          </a:p>
        </p:txBody>
      </p:sp>
      <p:sp>
        <p:nvSpPr>
          <p:cNvPr id="4" name="矩形 3">
            <a:extLst>
              <a:ext uri="{FF2B5EF4-FFF2-40B4-BE49-F238E27FC236}">
                <a16:creationId xmlns:a16="http://schemas.microsoft.com/office/drawing/2014/main" id="{1C5EA15C-1954-46CB-9B70-662414BC596F}"/>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b="1" dirty="0"/>
              <a:t>本文可视化方法</a:t>
            </a:r>
            <a:endParaRPr lang="zh-CN" altLang="en-US" sz="3200" dirty="0"/>
          </a:p>
        </p:txBody>
      </p:sp>
      <p:sp>
        <p:nvSpPr>
          <p:cNvPr id="5" name="矩形 4">
            <a:extLst>
              <a:ext uri="{FF2B5EF4-FFF2-40B4-BE49-F238E27FC236}">
                <a16:creationId xmlns:a16="http://schemas.microsoft.com/office/drawing/2014/main" id="{99A7E1B8-968E-425C-99F1-8009D2CE1E07}"/>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12</a:t>
            </a:r>
            <a:endParaRPr lang="zh-CN" altLang="en-US" dirty="0"/>
          </a:p>
        </p:txBody>
      </p:sp>
      <p:sp>
        <p:nvSpPr>
          <p:cNvPr id="6" name="标题 1">
            <a:extLst>
              <a:ext uri="{FF2B5EF4-FFF2-40B4-BE49-F238E27FC236}">
                <a16:creationId xmlns:a16="http://schemas.microsoft.com/office/drawing/2014/main" id="{2052EF57-6781-4658-9C19-414D78A9B82B}"/>
              </a:ext>
            </a:extLst>
          </p:cNvPr>
          <p:cNvSpPr>
            <a:spLocks noGrp="1"/>
          </p:cNvSpPr>
          <p:nvPr>
            <p:ph type="title"/>
          </p:nvPr>
        </p:nvSpPr>
        <p:spPr>
          <a:xfrm>
            <a:off x="838200" y="365125"/>
            <a:ext cx="10515600" cy="1325563"/>
          </a:xfrm>
        </p:spPr>
        <p:txBody>
          <a:bodyPr>
            <a:normAutofit/>
          </a:bodyPr>
          <a:lstStyle/>
          <a:p>
            <a:r>
              <a:rPr lang="en-US" altLang="zh-CN" sz="3600" dirty="0"/>
              <a:t>3. IOGS :Integrated-Gradients Optimized Saliency</a:t>
            </a:r>
            <a:endParaRPr lang="zh-CN" altLang="en-US" sz="3600" dirty="0"/>
          </a:p>
        </p:txBody>
      </p:sp>
      <p:pic>
        <p:nvPicPr>
          <p:cNvPr id="7" name="Picture 2" descr="在这里插入图片描述">
            <a:extLst>
              <a:ext uri="{FF2B5EF4-FFF2-40B4-BE49-F238E27FC236}">
                <a16:creationId xmlns:a16="http://schemas.microsoft.com/office/drawing/2014/main" id="{10CE8ED5-A0D9-4A2F-AA9B-6AD11FE55F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3228" y="2647605"/>
            <a:ext cx="6395357" cy="89535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在这里插入图片描述">
            <a:extLst>
              <a:ext uri="{FF2B5EF4-FFF2-40B4-BE49-F238E27FC236}">
                <a16:creationId xmlns:a16="http://schemas.microsoft.com/office/drawing/2014/main" id="{6EBD0F13-B6F4-489F-8034-A392BFD262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0427" y="4678448"/>
            <a:ext cx="7315486" cy="1137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1553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D16198C-7DC5-43A4-8B13-309B008D421A}"/>
              </a:ext>
            </a:extLst>
          </p:cNvPr>
          <p:cNvSpPr>
            <a:spLocks noGrp="1"/>
          </p:cNvSpPr>
          <p:nvPr>
            <p:ph idx="1"/>
          </p:nvPr>
        </p:nvSpPr>
        <p:spPr>
          <a:xfrm>
            <a:off x="854765" y="1823692"/>
            <a:ext cx="10515600" cy="4351338"/>
          </a:xfrm>
        </p:spPr>
        <p:txBody>
          <a:bodyPr/>
          <a:lstStyle/>
          <a:p>
            <a:r>
              <a:rPr lang="zh-CN" altLang="en-US" dirty="0"/>
              <a:t>首先对公式</a:t>
            </a:r>
            <a:r>
              <a:rPr lang="en-US" altLang="zh-CN" dirty="0"/>
              <a:t>2</a:t>
            </a:r>
            <a:r>
              <a:rPr lang="zh-CN" altLang="en-US" dirty="0"/>
              <a:t>中的正则项</a:t>
            </a:r>
            <a:r>
              <a:rPr lang="en-US" altLang="zh-CN" dirty="0"/>
              <a:t>g(M)</a:t>
            </a:r>
            <a:r>
              <a:rPr lang="zh-CN" altLang="en-US" dirty="0"/>
              <a:t>关于</a:t>
            </a:r>
            <a:r>
              <a:rPr lang="en-US" altLang="zh-CN" dirty="0"/>
              <a:t>M</a:t>
            </a:r>
            <a:r>
              <a:rPr lang="zh-CN" altLang="en-US" dirty="0"/>
              <a:t>求偏导：</a:t>
            </a:r>
            <a:endParaRPr lang="en-US" altLang="zh-CN" dirty="0"/>
          </a:p>
          <a:p>
            <a:endParaRPr lang="en-US" altLang="zh-CN" dirty="0"/>
          </a:p>
          <a:p>
            <a:endParaRPr lang="en-US" altLang="zh-CN" dirty="0"/>
          </a:p>
          <a:p>
            <a:r>
              <a:rPr lang="zh-CN" altLang="en-US" dirty="0"/>
              <a:t>加上得分的积分梯度（</a:t>
            </a:r>
            <a:r>
              <a:rPr lang="en-US" altLang="zh-CN" dirty="0"/>
              <a:t>5</a:t>
            </a:r>
            <a:r>
              <a:rPr lang="zh-CN" altLang="en-US" dirty="0"/>
              <a:t>），加起来就是新的梯度更新公式：</a:t>
            </a:r>
            <a:endParaRPr lang="en-US" altLang="zh-CN" dirty="0"/>
          </a:p>
          <a:p>
            <a:endParaRPr lang="en-US" altLang="zh-CN" dirty="0"/>
          </a:p>
          <a:p>
            <a:endParaRPr lang="en-US" altLang="zh-CN" dirty="0"/>
          </a:p>
          <a:p>
            <a:r>
              <a:rPr lang="zh-CN" altLang="en-US" dirty="0"/>
              <a:t>注意，这不再是一个传统的优化问题，因为它包含</a:t>
            </a:r>
            <a:r>
              <a:rPr lang="en-US" altLang="zh-CN" dirty="0"/>
              <a:t>2</a:t>
            </a:r>
            <a:r>
              <a:rPr lang="zh-CN" altLang="en-US" dirty="0"/>
              <a:t>种不同类型的梯度。积分梯度为局部目标</a:t>
            </a:r>
            <a:r>
              <a:rPr lang="en-US" altLang="zh-CN" dirty="0"/>
              <a:t>fc(M)</a:t>
            </a:r>
            <a:r>
              <a:rPr lang="zh-CN" altLang="en-US" dirty="0"/>
              <a:t>指明方向</a:t>
            </a:r>
            <a:r>
              <a:rPr lang="en-US" altLang="zh-CN" dirty="0"/>
              <a:t>;g(M)</a:t>
            </a:r>
            <a:r>
              <a:rPr lang="zh-CN" altLang="en-US" dirty="0"/>
              <a:t>的梯度是用来规范这个方向，避免分散。</a:t>
            </a:r>
          </a:p>
        </p:txBody>
      </p:sp>
      <p:sp>
        <p:nvSpPr>
          <p:cNvPr id="5" name="矩形 4">
            <a:extLst>
              <a:ext uri="{FF2B5EF4-FFF2-40B4-BE49-F238E27FC236}">
                <a16:creationId xmlns:a16="http://schemas.microsoft.com/office/drawing/2014/main" id="{A138B684-274D-4675-928D-AAF659A6A9D1}"/>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b="1" dirty="0"/>
              <a:t>本文可视化方法</a:t>
            </a:r>
            <a:endParaRPr lang="zh-CN" altLang="en-US" sz="3200" dirty="0"/>
          </a:p>
        </p:txBody>
      </p:sp>
      <p:sp>
        <p:nvSpPr>
          <p:cNvPr id="6" name="矩形 5">
            <a:extLst>
              <a:ext uri="{FF2B5EF4-FFF2-40B4-BE49-F238E27FC236}">
                <a16:creationId xmlns:a16="http://schemas.microsoft.com/office/drawing/2014/main" id="{F1D5DF8C-323F-4331-B30D-E0E27C0DFCD7}"/>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13</a:t>
            </a:r>
            <a:endParaRPr lang="zh-CN" altLang="en-US" dirty="0"/>
          </a:p>
        </p:txBody>
      </p:sp>
      <p:sp>
        <p:nvSpPr>
          <p:cNvPr id="7" name="标题 1">
            <a:extLst>
              <a:ext uri="{FF2B5EF4-FFF2-40B4-BE49-F238E27FC236}">
                <a16:creationId xmlns:a16="http://schemas.microsoft.com/office/drawing/2014/main" id="{E8A9D2FB-35A4-4071-9DB9-6A7BD8252077}"/>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t>3. IOGS :Integrated-Gradients Optimized Saliency</a:t>
            </a:r>
            <a:endParaRPr lang="zh-CN" altLang="en-US" sz="3600" dirty="0"/>
          </a:p>
        </p:txBody>
      </p:sp>
      <p:pic>
        <p:nvPicPr>
          <p:cNvPr id="9" name="图片 8">
            <a:extLst>
              <a:ext uri="{FF2B5EF4-FFF2-40B4-BE49-F238E27FC236}">
                <a16:creationId xmlns:a16="http://schemas.microsoft.com/office/drawing/2014/main" id="{E338FD69-D39B-42A8-A2B1-23C500A11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367679"/>
            <a:ext cx="6556513" cy="802839"/>
          </a:xfrm>
          <a:prstGeom prst="rect">
            <a:avLst/>
          </a:prstGeom>
        </p:spPr>
      </p:pic>
      <p:pic>
        <p:nvPicPr>
          <p:cNvPr id="10" name="图片 9">
            <a:extLst>
              <a:ext uri="{FF2B5EF4-FFF2-40B4-BE49-F238E27FC236}">
                <a16:creationId xmlns:a16="http://schemas.microsoft.com/office/drawing/2014/main" id="{34F15515-2C08-4E74-8530-69F8AC4F5A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932" y="3943187"/>
            <a:ext cx="7119299" cy="885017"/>
          </a:xfrm>
          <a:prstGeom prst="rect">
            <a:avLst/>
          </a:prstGeom>
        </p:spPr>
      </p:pic>
    </p:spTree>
    <p:extLst>
      <p:ext uri="{BB962C8B-B14F-4D97-AF65-F5344CB8AC3E}">
        <p14:creationId xmlns:p14="http://schemas.microsoft.com/office/powerpoint/2010/main" val="3211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06ED221-57A5-43EA-911F-1710CF5DFBC8}"/>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b="1" dirty="0"/>
              <a:t>本文可视化方法</a:t>
            </a:r>
            <a:endParaRPr lang="zh-CN" altLang="en-US" sz="3200" dirty="0"/>
          </a:p>
        </p:txBody>
      </p:sp>
      <p:sp>
        <p:nvSpPr>
          <p:cNvPr id="5" name="矩形 4">
            <a:extLst>
              <a:ext uri="{FF2B5EF4-FFF2-40B4-BE49-F238E27FC236}">
                <a16:creationId xmlns:a16="http://schemas.microsoft.com/office/drawing/2014/main" id="{08928F3A-46C9-40B0-9A34-7BD7CD12F502}"/>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14</a:t>
            </a:r>
            <a:endParaRPr lang="zh-CN" altLang="en-US" dirty="0"/>
          </a:p>
        </p:txBody>
      </p:sp>
      <p:pic>
        <p:nvPicPr>
          <p:cNvPr id="6" name="Picture 2" descr="在这里插入图片描述">
            <a:extLst>
              <a:ext uri="{FF2B5EF4-FFF2-40B4-BE49-F238E27FC236}">
                <a16:creationId xmlns:a16="http://schemas.microsoft.com/office/drawing/2014/main" id="{30B89BA4-E12D-480C-AA5E-7D98AED22B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133" y="1446488"/>
            <a:ext cx="5818267" cy="4483860"/>
          </a:xfrm>
          <a:prstGeom prst="rect">
            <a:avLst/>
          </a:prstGeom>
          <a:noFill/>
          <a:extLst>
            <a:ext uri="{909E8E84-426E-40DD-AFC4-6F175D3DCCD1}">
              <a14:hiddenFill xmlns:a14="http://schemas.microsoft.com/office/drawing/2010/main">
                <a:solidFill>
                  <a:srgbClr val="FFFFFF"/>
                </a:solidFill>
              </a14:hiddenFill>
            </a:ext>
          </a:extLst>
        </p:spPr>
      </p:pic>
      <p:sp>
        <p:nvSpPr>
          <p:cNvPr id="7" name="标题 1">
            <a:extLst>
              <a:ext uri="{FF2B5EF4-FFF2-40B4-BE49-F238E27FC236}">
                <a16:creationId xmlns:a16="http://schemas.microsoft.com/office/drawing/2014/main" id="{1B627E62-AE90-457B-A3C9-67892ECE4107}"/>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t>3. IOGS :Integrated-Gradients Optimized Saliency</a:t>
            </a:r>
            <a:endParaRPr lang="zh-CN" altLang="en-US" sz="3600" dirty="0"/>
          </a:p>
        </p:txBody>
      </p:sp>
      <p:sp>
        <p:nvSpPr>
          <p:cNvPr id="8" name="文本框 7">
            <a:extLst>
              <a:ext uri="{FF2B5EF4-FFF2-40B4-BE49-F238E27FC236}">
                <a16:creationId xmlns:a16="http://schemas.microsoft.com/office/drawing/2014/main" id="{CDB3FB4A-8CBC-433C-82E3-8F890B3B0DB7}"/>
              </a:ext>
            </a:extLst>
          </p:cNvPr>
          <p:cNvSpPr txBox="1"/>
          <p:nvPr/>
        </p:nvSpPr>
        <p:spPr>
          <a:xfrm>
            <a:off x="6553200" y="1895061"/>
            <a:ext cx="5062330" cy="2308324"/>
          </a:xfrm>
          <a:prstGeom prst="rect">
            <a:avLst/>
          </a:prstGeom>
          <a:noFill/>
        </p:spPr>
        <p:txBody>
          <a:bodyPr wrap="square" rtlCol="0">
            <a:spAutoFit/>
          </a:bodyPr>
          <a:lstStyle/>
          <a:p>
            <a:r>
              <a:rPr lang="en-US" altLang="zh-CN" sz="2400" dirty="0"/>
              <a:t>1.</a:t>
            </a:r>
            <a:r>
              <a:rPr lang="zh-CN" altLang="en-US" sz="2400" dirty="0"/>
              <a:t>改善边界，以梯度收敛的终点为准。</a:t>
            </a:r>
            <a:endParaRPr lang="en-US" altLang="zh-CN" sz="2400" dirty="0"/>
          </a:p>
          <a:p>
            <a:endParaRPr lang="en-US" altLang="zh-CN" sz="2400" dirty="0"/>
          </a:p>
          <a:p>
            <a:r>
              <a:rPr lang="en-US" altLang="zh-CN" sz="2400" dirty="0"/>
              <a:t>2.</a:t>
            </a:r>
            <a:r>
              <a:rPr lang="zh-CN" altLang="en-US" sz="2400" dirty="0"/>
              <a:t>及时调整方向</a:t>
            </a:r>
            <a:r>
              <a:rPr lang="en-US" altLang="zh-CN" sz="2400" dirty="0"/>
              <a:t> </a:t>
            </a:r>
            <a:r>
              <a:rPr lang="zh-CN" altLang="en-US" sz="2400" dirty="0"/>
              <a:t>。</a:t>
            </a:r>
            <a:endParaRPr lang="en-US" altLang="zh-CN" sz="2400" dirty="0"/>
          </a:p>
          <a:p>
            <a:endParaRPr lang="en-US" altLang="zh-CN" sz="2400" dirty="0"/>
          </a:p>
          <a:p>
            <a:r>
              <a:rPr lang="en-US" altLang="zh-CN" sz="2400" dirty="0"/>
              <a:t>3. </a:t>
            </a:r>
            <a:r>
              <a:rPr lang="zh-CN" altLang="en-US" sz="2400" dirty="0"/>
              <a:t>用近似的方法（步长）降低计算成本。</a:t>
            </a:r>
          </a:p>
        </p:txBody>
      </p:sp>
    </p:spTree>
    <p:extLst>
      <p:ext uri="{BB962C8B-B14F-4D97-AF65-F5344CB8AC3E}">
        <p14:creationId xmlns:p14="http://schemas.microsoft.com/office/powerpoint/2010/main" val="3815983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FDAD3F0-15C7-4800-8EA2-99FE501E1C98}"/>
              </a:ext>
            </a:extLst>
          </p:cNvPr>
          <p:cNvSpPr>
            <a:spLocks noGrp="1"/>
          </p:cNvSpPr>
          <p:nvPr>
            <p:ph idx="1"/>
          </p:nvPr>
        </p:nvSpPr>
        <p:spPr>
          <a:xfrm>
            <a:off x="838200" y="1765990"/>
            <a:ext cx="10515600" cy="4351338"/>
          </a:xfrm>
        </p:spPr>
        <p:txBody>
          <a:bodyPr/>
          <a:lstStyle/>
          <a:p>
            <a:r>
              <a:rPr lang="zh-CN" altLang="en-US" dirty="0"/>
              <a:t>如何确定步长：</a:t>
            </a:r>
            <a:endParaRPr lang="en-US" altLang="zh-CN" dirty="0"/>
          </a:p>
          <a:p>
            <a:pPr marL="0" indent="0">
              <a:lnSpc>
                <a:spcPct val="100000"/>
              </a:lnSpc>
              <a:buNone/>
            </a:pPr>
            <a:r>
              <a:rPr lang="zh-CN" altLang="en-US" dirty="0"/>
              <a:t>使用了回溯线搜索方法并修改了</a:t>
            </a:r>
            <a:r>
              <a:rPr lang="en-US" altLang="zh-CN" dirty="0"/>
              <a:t>Armijo</a:t>
            </a:r>
            <a:r>
              <a:rPr lang="zh-CN" altLang="en-US" dirty="0"/>
              <a:t>条件来帮助计算总梯度的适当步长（这里的修改的理由感觉有点主观，没有数学证明，可以保证方向是正确的，但是没比较数值会不会对结果有影响，修改后的回溯线搜索）：</a:t>
            </a:r>
            <a:r>
              <a:rPr lang="en-US" altLang="zh-CN" dirty="0"/>
              <a:t>α</a:t>
            </a:r>
            <a:r>
              <a:rPr lang="zh-CN" altLang="en-US" dirty="0"/>
              <a:t>是步长</a:t>
            </a:r>
            <a:r>
              <a:rPr lang="en-US" altLang="zh-CN" dirty="0"/>
              <a:t>;β</a:t>
            </a:r>
            <a:r>
              <a:rPr lang="zh-CN" altLang="en-US" dirty="0"/>
              <a:t>是一个参数</a:t>
            </a:r>
            <a:r>
              <a:rPr lang="en-US" altLang="zh-CN" dirty="0"/>
              <a:t>(0,1)</a:t>
            </a:r>
          </a:p>
          <a:p>
            <a:pPr marL="0" indent="0">
              <a:lnSpc>
                <a:spcPct val="100000"/>
              </a:lnSpc>
              <a:buNone/>
            </a:pPr>
            <a:endParaRPr lang="en-US" altLang="zh-CN" dirty="0"/>
          </a:p>
          <a:p>
            <a:endParaRPr lang="en-US" altLang="zh-CN" dirty="0"/>
          </a:p>
          <a:p>
            <a:endParaRPr lang="zh-CN" altLang="en-US" dirty="0"/>
          </a:p>
        </p:txBody>
      </p:sp>
      <p:sp>
        <p:nvSpPr>
          <p:cNvPr id="4" name="矩形 3">
            <a:extLst>
              <a:ext uri="{FF2B5EF4-FFF2-40B4-BE49-F238E27FC236}">
                <a16:creationId xmlns:a16="http://schemas.microsoft.com/office/drawing/2014/main" id="{3856F4C8-C03C-4A05-A639-335FF88CDCCF}"/>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b="1" dirty="0"/>
              <a:t>本文可视化方法</a:t>
            </a:r>
            <a:endParaRPr lang="zh-CN" altLang="en-US" sz="3200" dirty="0"/>
          </a:p>
        </p:txBody>
      </p:sp>
      <p:sp>
        <p:nvSpPr>
          <p:cNvPr id="5" name="矩形 4">
            <a:extLst>
              <a:ext uri="{FF2B5EF4-FFF2-40B4-BE49-F238E27FC236}">
                <a16:creationId xmlns:a16="http://schemas.microsoft.com/office/drawing/2014/main" id="{E2961F3D-94CE-4BEE-B6B5-1FC3BCC260FF}"/>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15</a:t>
            </a:r>
            <a:endParaRPr lang="zh-CN" altLang="en-US" dirty="0"/>
          </a:p>
        </p:txBody>
      </p:sp>
      <p:sp>
        <p:nvSpPr>
          <p:cNvPr id="6" name="标题 1">
            <a:extLst>
              <a:ext uri="{FF2B5EF4-FFF2-40B4-BE49-F238E27FC236}">
                <a16:creationId xmlns:a16="http://schemas.microsoft.com/office/drawing/2014/main" id="{25CD7E7D-F508-4C77-9627-8DDD947609BF}"/>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t>3. IOGS :Integrated-Gradients Optimized Saliency</a:t>
            </a:r>
            <a:endParaRPr lang="zh-CN" altLang="en-US" sz="3600" dirty="0"/>
          </a:p>
        </p:txBody>
      </p:sp>
      <p:pic>
        <p:nvPicPr>
          <p:cNvPr id="8" name="Picture 4" descr="在这里插入图片描述">
            <a:extLst>
              <a:ext uri="{FF2B5EF4-FFF2-40B4-BE49-F238E27FC236}">
                <a16:creationId xmlns:a16="http://schemas.microsoft.com/office/drawing/2014/main" id="{C888F7CE-E3F3-4FCB-910B-CE9CF1EA94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0904" y="4654444"/>
            <a:ext cx="6582980" cy="1462884"/>
          </a:xfrm>
          <a:prstGeom prst="rect">
            <a:avLst/>
          </a:prstGeom>
          <a:noFill/>
          <a:extLst>
            <a:ext uri="{909E8E84-426E-40DD-AFC4-6F175D3DCCD1}">
              <a14:hiddenFill xmlns:a14="http://schemas.microsoft.com/office/drawing/2010/main">
                <a:solidFill>
                  <a:srgbClr val="FFFFFF"/>
                </a:solidFill>
              </a14:hiddenFill>
            </a:ext>
          </a:extLst>
        </p:spPr>
      </p:pic>
      <p:pic>
        <p:nvPicPr>
          <p:cNvPr id="9" name="图片 8">
            <a:extLst>
              <a:ext uri="{FF2B5EF4-FFF2-40B4-BE49-F238E27FC236}">
                <a16:creationId xmlns:a16="http://schemas.microsoft.com/office/drawing/2014/main" id="{6EB54A4F-BA12-411B-BA7F-4114EAE1542B}"/>
              </a:ext>
            </a:extLst>
          </p:cNvPr>
          <p:cNvPicPr>
            <a:picLocks noChangeAspect="1"/>
          </p:cNvPicPr>
          <p:nvPr/>
        </p:nvPicPr>
        <p:blipFill>
          <a:blip r:embed="rId4"/>
          <a:stretch>
            <a:fillRect/>
          </a:stretch>
        </p:blipFill>
        <p:spPr>
          <a:xfrm>
            <a:off x="1176544" y="3979067"/>
            <a:ext cx="7639050" cy="752475"/>
          </a:xfrm>
          <a:prstGeom prst="rect">
            <a:avLst/>
          </a:prstGeom>
        </p:spPr>
      </p:pic>
    </p:spTree>
    <p:extLst>
      <p:ext uri="{BB962C8B-B14F-4D97-AF65-F5344CB8AC3E}">
        <p14:creationId xmlns:p14="http://schemas.microsoft.com/office/powerpoint/2010/main" val="13610347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62A5DB-9FC2-4A09-96DF-3ED116F7E386}"/>
              </a:ext>
            </a:extLst>
          </p:cNvPr>
          <p:cNvSpPr>
            <a:spLocks noGrp="1"/>
          </p:cNvSpPr>
          <p:nvPr>
            <p:ph type="title"/>
          </p:nvPr>
        </p:nvSpPr>
        <p:spPr>
          <a:xfrm>
            <a:off x="838199" y="533745"/>
            <a:ext cx="10515600" cy="1325563"/>
          </a:xfrm>
        </p:spPr>
        <p:txBody>
          <a:bodyPr>
            <a:normAutofit/>
          </a:bodyPr>
          <a:lstStyle/>
          <a:p>
            <a:r>
              <a:rPr lang="en-US" altLang="zh-CN" sz="3600" dirty="0"/>
              <a:t>1. </a:t>
            </a:r>
            <a:r>
              <a:rPr lang="zh-CN" altLang="en-US" sz="3600" dirty="0"/>
              <a:t>可视化方法的可解释性对比</a:t>
            </a:r>
          </a:p>
        </p:txBody>
      </p:sp>
      <p:sp>
        <p:nvSpPr>
          <p:cNvPr id="4" name="矩形 3">
            <a:extLst>
              <a:ext uri="{FF2B5EF4-FFF2-40B4-BE49-F238E27FC236}">
                <a16:creationId xmlns:a16="http://schemas.microsoft.com/office/drawing/2014/main" id="{9905D7AB-0DC6-4B05-81C7-B72B4F8B4AC2}"/>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实验结果</a:t>
            </a:r>
          </a:p>
        </p:txBody>
      </p:sp>
      <p:sp>
        <p:nvSpPr>
          <p:cNvPr id="5" name="矩形 4">
            <a:extLst>
              <a:ext uri="{FF2B5EF4-FFF2-40B4-BE49-F238E27FC236}">
                <a16:creationId xmlns:a16="http://schemas.microsoft.com/office/drawing/2014/main" id="{CEBBD455-E389-48F1-8AE7-FE49567A5D9C}"/>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16</a:t>
            </a:r>
            <a:endParaRPr lang="zh-CN" altLang="en-US" dirty="0"/>
          </a:p>
        </p:txBody>
      </p:sp>
      <p:pic>
        <p:nvPicPr>
          <p:cNvPr id="6" name="内容占位符 3">
            <a:extLst>
              <a:ext uri="{FF2B5EF4-FFF2-40B4-BE49-F238E27FC236}">
                <a16:creationId xmlns:a16="http://schemas.microsoft.com/office/drawing/2014/main" id="{F39D9294-6C37-426E-BA1F-574CB24A9673}"/>
              </a:ext>
            </a:extLst>
          </p:cNvPr>
          <p:cNvPicPr>
            <a:picLocks noChangeAspect="1"/>
          </p:cNvPicPr>
          <p:nvPr/>
        </p:nvPicPr>
        <p:blipFill>
          <a:blip r:embed="rId3"/>
          <a:stretch>
            <a:fillRect/>
          </a:stretch>
        </p:blipFill>
        <p:spPr>
          <a:xfrm>
            <a:off x="345314" y="1690688"/>
            <a:ext cx="11501371" cy="2864837"/>
          </a:xfrm>
          <a:prstGeom prst="rect">
            <a:avLst/>
          </a:prstGeom>
        </p:spPr>
      </p:pic>
      <p:sp>
        <p:nvSpPr>
          <p:cNvPr id="8" name="文本框 7">
            <a:extLst>
              <a:ext uri="{FF2B5EF4-FFF2-40B4-BE49-F238E27FC236}">
                <a16:creationId xmlns:a16="http://schemas.microsoft.com/office/drawing/2014/main" id="{0C2BFB69-EBF4-437E-9B3A-FBAF52418720}"/>
              </a:ext>
            </a:extLst>
          </p:cNvPr>
          <p:cNvSpPr txBox="1"/>
          <p:nvPr/>
        </p:nvSpPr>
        <p:spPr>
          <a:xfrm>
            <a:off x="2007705" y="4712852"/>
            <a:ext cx="7931426" cy="830997"/>
          </a:xfrm>
          <a:prstGeom prst="rect">
            <a:avLst/>
          </a:prstGeom>
          <a:noFill/>
        </p:spPr>
        <p:txBody>
          <a:bodyPr wrap="square" rtlCol="0">
            <a:spAutoFit/>
          </a:bodyPr>
          <a:lstStyle/>
          <a:p>
            <a:r>
              <a:rPr lang="en-US" altLang="zh-CN" sz="2400" dirty="0"/>
              <a:t>ImageNet+VGG19</a:t>
            </a:r>
            <a:r>
              <a:rPr lang="zh-CN" altLang="en-US" sz="2400" dirty="0"/>
              <a:t>，对比不同的可视化方法计算出的解释区域在</a:t>
            </a:r>
            <a:r>
              <a:rPr lang="en-US" altLang="zh-CN" sz="2400" dirty="0"/>
              <a:t>deletion game </a:t>
            </a:r>
            <a:r>
              <a:rPr lang="zh-CN" altLang="en-US" sz="2400" dirty="0"/>
              <a:t>和</a:t>
            </a:r>
            <a:r>
              <a:rPr lang="en-US" altLang="zh-CN" sz="2400" dirty="0"/>
              <a:t>preservation game </a:t>
            </a:r>
            <a:r>
              <a:rPr lang="zh-CN" altLang="en-US" sz="2400" dirty="0"/>
              <a:t>上的效果</a:t>
            </a:r>
          </a:p>
        </p:txBody>
      </p:sp>
    </p:spTree>
    <p:extLst>
      <p:ext uri="{BB962C8B-B14F-4D97-AF65-F5344CB8AC3E}">
        <p14:creationId xmlns:p14="http://schemas.microsoft.com/office/powerpoint/2010/main" val="799138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5EC0A2BF-0555-48CB-97E2-7624A888ABFA}"/>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实验结果</a:t>
            </a:r>
          </a:p>
        </p:txBody>
      </p:sp>
      <p:sp>
        <p:nvSpPr>
          <p:cNvPr id="5" name="矩形 4">
            <a:extLst>
              <a:ext uri="{FF2B5EF4-FFF2-40B4-BE49-F238E27FC236}">
                <a16:creationId xmlns:a16="http://schemas.microsoft.com/office/drawing/2014/main" id="{CC189806-0533-4B02-B792-AB8E4956D817}"/>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17</a:t>
            </a:r>
            <a:endParaRPr lang="zh-CN" altLang="en-US" dirty="0"/>
          </a:p>
        </p:txBody>
      </p:sp>
      <p:sp>
        <p:nvSpPr>
          <p:cNvPr id="6" name="标题 1">
            <a:extLst>
              <a:ext uri="{FF2B5EF4-FFF2-40B4-BE49-F238E27FC236}">
                <a16:creationId xmlns:a16="http://schemas.microsoft.com/office/drawing/2014/main" id="{B69C9AA2-018F-44BE-925F-E58F1E54BF0A}"/>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t>1. </a:t>
            </a:r>
            <a:r>
              <a:rPr lang="zh-CN" altLang="en-US" sz="3600" dirty="0"/>
              <a:t>可视化方法的可解释性对比</a:t>
            </a:r>
          </a:p>
        </p:txBody>
      </p:sp>
      <p:pic>
        <p:nvPicPr>
          <p:cNvPr id="7" name="内容占位符 3">
            <a:extLst>
              <a:ext uri="{FF2B5EF4-FFF2-40B4-BE49-F238E27FC236}">
                <a16:creationId xmlns:a16="http://schemas.microsoft.com/office/drawing/2014/main" id="{10BC2703-B519-40EB-BAF1-4EA5F3CE2FDC}"/>
              </a:ext>
            </a:extLst>
          </p:cNvPr>
          <p:cNvPicPr>
            <a:picLocks noChangeAspect="1"/>
          </p:cNvPicPr>
          <p:nvPr/>
        </p:nvPicPr>
        <p:blipFill>
          <a:blip r:embed="rId3"/>
          <a:stretch>
            <a:fillRect/>
          </a:stretch>
        </p:blipFill>
        <p:spPr>
          <a:xfrm>
            <a:off x="1215887" y="1533361"/>
            <a:ext cx="9379226" cy="3465052"/>
          </a:xfrm>
          <a:prstGeom prst="rect">
            <a:avLst/>
          </a:prstGeom>
        </p:spPr>
      </p:pic>
      <p:sp>
        <p:nvSpPr>
          <p:cNvPr id="8" name="文本框 7">
            <a:extLst>
              <a:ext uri="{FF2B5EF4-FFF2-40B4-BE49-F238E27FC236}">
                <a16:creationId xmlns:a16="http://schemas.microsoft.com/office/drawing/2014/main" id="{3DA24681-A5B3-4E24-B397-B86BD502A561}"/>
              </a:ext>
            </a:extLst>
          </p:cNvPr>
          <p:cNvSpPr txBox="1"/>
          <p:nvPr/>
        </p:nvSpPr>
        <p:spPr>
          <a:xfrm>
            <a:off x="1736036" y="5183252"/>
            <a:ext cx="7931426" cy="830997"/>
          </a:xfrm>
          <a:prstGeom prst="rect">
            <a:avLst/>
          </a:prstGeom>
          <a:noFill/>
        </p:spPr>
        <p:txBody>
          <a:bodyPr wrap="square" rtlCol="0">
            <a:spAutoFit/>
          </a:bodyPr>
          <a:lstStyle/>
          <a:p>
            <a:r>
              <a:rPr lang="zh-CN" altLang="en-US" sz="2400" dirty="0"/>
              <a:t>上张表格的实例化对比，曲线表示干扰像素比例变化和可解释效果的关系</a:t>
            </a:r>
          </a:p>
        </p:txBody>
      </p:sp>
    </p:spTree>
    <p:extLst>
      <p:ext uri="{BB962C8B-B14F-4D97-AF65-F5344CB8AC3E}">
        <p14:creationId xmlns:p14="http://schemas.microsoft.com/office/powerpoint/2010/main" val="10737198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258FA47A-E252-40B4-8287-112FC8DEC645}"/>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实验结果</a:t>
            </a:r>
          </a:p>
        </p:txBody>
      </p:sp>
      <p:sp>
        <p:nvSpPr>
          <p:cNvPr id="5" name="矩形 4">
            <a:extLst>
              <a:ext uri="{FF2B5EF4-FFF2-40B4-BE49-F238E27FC236}">
                <a16:creationId xmlns:a16="http://schemas.microsoft.com/office/drawing/2014/main" id="{69BC97DE-C897-4C7C-8BA3-FAD4F5F1439E}"/>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18</a:t>
            </a:r>
            <a:endParaRPr lang="zh-CN" altLang="en-US" dirty="0"/>
          </a:p>
        </p:txBody>
      </p:sp>
      <p:sp>
        <p:nvSpPr>
          <p:cNvPr id="6" name="标题 1">
            <a:extLst>
              <a:ext uri="{FF2B5EF4-FFF2-40B4-BE49-F238E27FC236}">
                <a16:creationId xmlns:a16="http://schemas.microsoft.com/office/drawing/2014/main" id="{06DF2F57-E293-42F7-AC9E-42E0F1130E7A}"/>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t>1. </a:t>
            </a:r>
            <a:r>
              <a:rPr lang="zh-CN" altLang="en-US" sz="3600" dirty="0"/>
              <a:t>可视化方法的可解释性对比</a:t>
            </a:r>
          </a:p>
        </p:txBody>
      </p:sp>
      <p:pic>
        <p:nvPicPr>
          <p:cNvPr id="7" name="内容占位符 3">
            <a:extLst>
              <a:ext uri="{FF2B5EF4-FFF2-40B4-BE49-F238E27FC236}">
                <a16:creationId xmlns:a16="http://schemas.microsoft.com/office/drawing/2014/main" id="{3E14F5E2-6F0B-40A5-921E-EEFCAA8992FF}"/>
              </a:ext>
            </a:extLst>
          </p:cNvPr>
          <p:cNvPicPr>
            <a:picLocks noGrp="1" noChangeAspect="1"/>
          </p:cNvPicPr>
          <p:nvPr>
            <p:ph idx="1"/>
          </p:nvPr>
        </p:nvPicPr>
        <p:blipFill>
          <a:blip r:embed="rId3"/>
          <a:stretch>
            <a:fillRect/>
          </a:stretch>
        </p:blipFill>
        <p:spPr>
          <a:xfrm>
            <a:off x="1474753" y="1540702"/>
            <a:ext cx="9246424" cy="4429401"/>
          </a:xfrm>
          <a:prstGeom prst="rect">
            <a:avLst/>
          </a:prstGeom>
        </p:spPr>
      </p:pic>
      <p:sp>
        <p:nvSpPr>
          <p:cNvPr id="8" name="文本框 7">
            <a:extLst>
              <a:ext uri="{FF2B5EF4-FFF2-40B4-BE49-F238E27FC236}">
                <a16:creationId xmlns:a16="http://schemas.microsoft.com/office/drawing/2014/main" id="{A855DAE4-2702-4356-A685-AFFD06EF2A0E}"/>
              </a:ext>
            </a:extLst>
          </p:cNvPr>
          <p:cNvSpPr txBox="1"/>
          <p:nvPr/>
        </p:nvSpPr>
        <p:spPr>
          <a:xfrm>
            <a:off x="990600" y="5832036"/>
            <a:ext cx="7931426" cy="461665"/>
          </a:xfrm>
          <a:prstGeom prst="rect">
            <a:avLst/>
          </a:prstGeom>
          <a:noFill/>
        </p:spPr>
        <p:txBody>
          <a:bodyPr wrap="square" rtlCol="0">
            <a:spAutoFit/>
          </a:bodyPr>
          <a:lstStyle/>
          <a:p>
            <a:r>
              <a:rPr lang="en-US" altLang="zh-CN" sz="2400" dirty="0" err="1"/>
              <a:t>ImageNet+ResNet</a:t>
            </a:r>
            <a:endParaRPr lang="zh-CN" altLang="en-US" sz="2400" dirty="0"/>
          </a:p>
        </p:txBody>
      </p:sp>
    </p:spTree>
    <p:extLst>
      <p:ext uri="{BB962C8B-B14F-4D97-AF65-F5344CB8AC3E}">
        <p14:creationId xmlns:p14="http://schemas.microsoft.com/office/powerpoint/2010/main" val="1284502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7769661-AAF6-4855-9A4D-75D941CEDA10}"/>
              </a:ext>
            </a:extLst>
          </p:cNvPr>
          <p:cNvSpPr>
            <a:spLocks noGrp="1"/>
          </p:cNvSpPr>
          <p:nvPr>
            <p:ph idx="1"/>
          </p:nvPr>
        </p:nvSpPr>
        <p:spPr>
          <a:xfrm>
            <a:off x="791817" y="1340470"/>
            <a:ext cx="10515600" cy="4351338"/>
          </a:xfrm>
        </p:spPr>
        <p:txBody>
          <a:bodyPr>
            <a:normAutofit lnSpcReduction="10000"/>
          </a:bodyPr>
          <a:lstStyle/>
          <a:p>
            <a:r>
              <a:rPr lang="zh-CN" altLang="en-US" dirty="0"/>
              <a:t>背景介绍            （深度学习可解释性： </a:t>
            </a:r>
            <a:r>
              <a:rPr lang="en-US" altLang="zh-CN" dirty="0"/>
              <a:t>What</a:t>
            </a:r>
            <a:r>
              <a:rPr lang="zh-CN" altLang="en-US" dirty="0"/>
              <a:t>？</a:t>
            </a:r>
            <a:r>
              <a:rPr lang="en-US" altLang="zh-CN" dirty="0"/>
              <a:t>Why</a:t>
            </a:r>
            <a:r>
              <a:rPr lang="zh-CN" altLang="en-US" dirty="0"/>
              <a:t>？）</a:t>
            </a:r>
            <a:endParaRPr lang="en-US" altLang="zh-CN" dirty="0"/>
          </a:p>
          <a:p>
            <a:endParaRPr lang="en-US" altLang="zh-CN" dirty="0"/>
          </a:p>
          <a:p>
            <a:r>
              <a:rPr lang="zh-CN" altLang="en-US" b="1" dirty="0"/>
              <a:t>相关研究            （</a:t>
            </a:r>
            <a:r>
              <a:rPr lang="en-US" altLang="zh-CN" b="1" dirty="0"/>
              <a:t>How</a:t>
            </a:r>
            <a:r>
              <a:rPr lang="zh-CN" altLang="en-US" b="1" dirty="0"/>
              <a:t>？存在的问题？）</a:t>
            </a:r>
            <a:endParaRPr lang="en-US" altLang="zh-CN" b="1" dirty="0"/>
          </a:p>
          <a:p>
            <a:endParaRPr lang="en-US" altLang="zh-CN" dirty="0"/>
          </a:p>
          <a:p>
            <a:r>
              <a:rPr lang="zh-CN" altLang="en-US" b="1" dirty="0"/>
              <a:t>本文可视化方法 （本文如何基于之前的工作提出改进）</a:t>
            </a:r>
            <a:endParaRPr lang="en-US" altLang="zh-CN" b="1" dirty="0"/>
          </a:p>
          <a:p>
            <a:endParaRPr lang="en-US" altLang="zh-CN" dirty="0"/>
          </a:p>
          <a:p>
            <a:r>
              <a:rPr lang="zh-CN" altLang="en-US" dirty="0"/>
              <a:t>实验结果            （效果，作用领域）</a:t>
            </a:r>
            <a:endParaRPr lang="en-US" altLang="zh-CN" dirty="0"/>
          </a:p>
          <a:p>
            <a:endParaRPr lang="en-US" altLang="zh-CN" dirty="0"/>
          </a:p>
          <a:p>
            <a:r>
              <a:rPr lang="zh-CN" altLang="en-US" dirty="0"/>
              <a:t>总结</a:t>
            </a:r>
          </a:p>
        </p:txBody>
      </p:sp>
      <p:sp>
        <p:nvSpPr>
          <p:cNvPr id="8" name="矩形 7">
            <a:extLst>
              <a:ext uri="{FF2B5EF4-FFF2-40B4-BE49-F238E27FC236}">
                <a16:creationId xmlns:a16="http://schemas.microsoft.com/office/drawing/2014/main" id="{972F693F-0B5A-4B7F-A136-AD50707C22CD}"/>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汇报内容</a:t>
            </a:r>
          </a:p>
        </p:txBody>
      </p:sp>
      <p:sp>
        <p:nvSpPr>
          <p:cNvPr id="9" name="矩形 8">
            <a:extLst>
              <a:ext uri="{FF2B5EF4-FFF2-40B4-BE49-F238E27FC236}">
                <a16:creationId xmlns:a16="http://schemas.microsoft.com/office/drawing/2014/main" id="{8E387FE1-6D2D-4768-9931-99F464C484C9}"/>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a:t>
            </a:r>
            <a:endParaRPr lang="zh-CN" altLang="en-US" dirty="0"/>
          </a:p>
        </p:txBody>
      </p:sp>
    </p:spTree>
    <p:extLst>
      <p:ext uri="{BB962C8B-B14F-4D97-AF65-F5344CB8AC3E}">
        <p14:creationId xmlns:p14="http://schemas.microsoft.com/office/powerpoint/2010/main" val="26002573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3FE507E4-47E3-4D83-B0A3-A3BEEC60AD9F}"/>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实验结果</a:t>
            </a:r>
          </a:p>
        </p:txBody>
      </p:sp>
      <p:sp>
        <p:nvSpPr>
          <p:cNvPr id="5" name="矩形 4">
            <a:extLst>
              <a:ext uri="{FF2B5EF4-FFF2-40B4-BE49-F238E27FC236}">
                <a16:creationId xmlns:a16="http://schemas.microsoft.com/office/drawing/2014/main" id="{C83E8DD3-FC5C-449C-8FC6-919EA50B2D05}"/>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19</a:t>
            </a:r>
            <a:endParaRPr lang="zh-CN" altLang="en-US" dirty="0"/>
          </a:p>
        </p:txBody>
      </p:sp>
      <p:pic>
        <p:nvPicPr>
          <p:cNvPr id="6" name="内容占位符 3">
            <a:extLst>
              <a:ext uri="{FF2B5EF4-FFF2-40B4-BE49-F238E27FC236}">
                <a16:creationId xmlns:a16="http://schemas.microsoft.com/office/drawing/2014/main" id="{9957A64F-ABD2-441F-82C3-63321A497808}"/>
              </a:ext>
            </a:extLst>
          </p:cNvPr>
          <p:cNvPicPr>
            <a:picLocks noGrp="1" noChangeAspect="1"/>
          </p:cNvPicPr>
          <p:nvPr>
            <p:ph idx="1"/>
          </p:nvPr>
        </p:nvPicPr>
        <p:blipFill>
          <a:blip r:embed="rId3"/>
          <a:stretch>
            <a:fillRect/>
          </a:stretch>
        </p:blipFill>
        <p:spPr>
          <a:xfrm>
            <a:off x="6248400" y="759169"/>
            <a:ext cx="4125076" cy="5339662"/>
          </a:xfrm>
          <a:prstGeom prst="rect">
            <a:avLst/>
          </a:prstGeom>
        </p:spPr>
      </p:pic>
      <p:sp>
        <p:nvSpPr>
          <p:cNvPr id="7" name="标题 1">
            <a:extLst>
              <a:ext uri="{FF2B5EF4-FFF2-40B4-BE49-F238E27FC236}">
                <a16:creationId xmlns:a16="http://schemas.microsoft.com/office/drawing/2014/main" id="{1584A173-DFF8-45A9-A20A-A0263A1E1C90}"/>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t>2. </a:t>
            </a:r>
            <a:r>
              <a:rPr lang="zh-CN" altLang="en-US" sz="3600" dirty="0"/>
              <a:t>抗干扰和运行时间</a:t>
            </a:r>
          </a:p>
        </p:txBody>
      </p:sp>
      <p:sp>
        <p:nvSpPr>
          <p:cNvPr id="8" name="文本框 7">
            <a:extLst>
              <a:ext uri="{FF2B5EF4-FFF2-40B4-BE49-F238E27FC236}">
                <a16:creationId xmlns:a16="http://schemas.microsoft.com/office/drawing/2014/main" id="{0D672699-2B6B-499C-8ED4-F3A13FA27B3F}"/>
              </a:ext>
            </a:extLst>
          </p:cNvPr>
          <p:cNvSpPr txBox="1"/>
          <p:nvPr/>
        </p:nvSpPr>
        <p:spPr>
          <a:xfrm>
            <a:off x="685800" y="1768624"/>
            <a:ext cx="5960165" cy="1938992"/>
          </a:xfrm>
          <a:prstGeom prst="rect">
            <a:avLst/>
          </a:prstGeom>
          <a:noFill/>
        </p:spPr>
        <p:txBody>
          <a:bodyPr wrap="square" rtlCol="0">
            <a:spAutoFit/>
          </a:bodyPr>
          <a:lstStyle/>
          <a:p>
            <a:r>
              <a:rPr lang="en-US" altLang="zh-CN" sz="2400" dirty="0"/>
              <a:t>1. </a:t>
            </a:r>
            <a:r>
              <a:rPr lang="zh-CN" altLang="en-US" sz="2400" dirty="0"/>
              <a:t>引入噪声后效果依然好，甚至对引入噪声图片的解释性更强（</a:t>
            </a:r>
            <a:r>
              <a:rPr lang="en-US" altLang="zh-CN" sz="2400" dirty="0"/>
              <a:t>P3</a:t>
            </a:r>
            <a:r>
              <a:rPr lang="zh-CN" altLang="en-US" sz="2400" dirty="0"/>
              <a:t>）。</a:t>
            </a:r>
            <a:endParaRPr lang="en-US" altLang="zh-CN" sz="2400" dirty="0"/>
          </a:p>
          <a:p>
            <a:endParaRPr lang="en-US" altLang="zh-CN" sz="2400" dirty="0"/>
          </a:p>
          <a:p>
            <a:r>
              <a:rPr lang="en-US" altLang="zh-CN" sz="2400" dirty="0"/>
              <a:t>2. </a:t>
            </a:r>
            <a:r>
              <a:rPr lang="zh-CN" altLang="en-US" sz="2400" dirty="0"/>
              <a:t>对比不同算法的运行时间（重点对比未改进的</a:t>
            </a:r>
            <a:r>
              <a:rPr lang="en-US" altLang="zh-CN" sz="2400" dirty="0"/>
              <a:t>Mask</a:t>
            </a:r>
            <a:r>
              <a:rPr lang="zh-CN" altLang="en-US" sz="2400" dirty="0"/>
              <a:t>），</a:t>
            </a:r>
            <a:r>
              <a:rPr lang="en-US" altLang="zh-CN" sz="2400" dirty="0"/>
              <a:t>IGOS</a:t>
            </a:r>
            <a:r>
              <a:rPr lang="zh-CN" altLang="en-US" sz="2400" dirty="0"/>
              <a:t>速度更快</a:t>
            </a:r>
          </a:p>
        </p:txBody>
      </p:sp>
      <p:pic>
        <p:nvPicPr>
          <p:cNvPr id="9" name="图片 8">
            <a:extLst>
              <a:ext uri="{FF2B5EF4-FFF2-40B4-BE49-F238E27FC236}">
                <a16:creationId xmlns:a16="http://schemas.microsoft.com/office/drawing/2014/main" id="{0CC37271-E59B-45C7-BBD5-C216C6CF64D0}"/>
              </a:ext>
            </a:extLst>
          </p:cNvPr>
          <p:cNvPicPr>
            <a:picLocks noChangeAspect="1"/>
          </p:cNvPicPr>
          <p:nvPr/>
        </p:nvPicPr>
        <p:blipFill>
          <a:blip r:embed="rId4"/>
          <a:stretch>
            <a:fillRect/>
          </a:stretch>
        </p:blipFill>
        <p:spPr>
          <a:xfrm>
            <a:off x="91259" y="4751253"/>
            <a:ext cx="1989332" cy="2106748"/>
          </a:xfrm>
          <a:prstGeom prst="rect">
            <a:avLst/>
          </a:prstGeom>
        </p:spPr>
      </p:pic>
    </p:spTree>
    <p:extLst>
      <p:ext uri="{BB962C8B-B14F-4D97-AF65-F5344CB8AC3E}">
        <p14:creationId xmlns:p14="http://schemas.microsoft.com/office/powerpoint/2010/main" val="30537456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79DE52-73BD-47E6-917A-B3E8C4933131}"/>
              </a:ext>
            </a:extLst>
          </p:cNvPr>
          <p:cNvSpPr>
            <a:spLocks noGrp="1"/>
          </p:cNvSpPr>
          <p:nvPr>
            <p:ph type="title"/>
          </p:nvPr>
        </p:nvSpPr>
        <p:spPr/>
        <p:txBody>
          <a:bodyPr>
            <a:normAutofit/>
          </a:bodyPr>
          <a:lstStyle/>
          <a:p>
            <a:r>
              <a:rPr lang="zh-CN" altLang="en-US" sz="3200" dirty="0"/>
              <a:t>对漫长方法的总结：</a:t>
            </a:r>
          </a:p>
        </p:txBody>
      </p:sp>
      <p:sp>
        <p:nvSpPr>
          <p:cNvPr id="3" name="内容占位符 2">
            <a:extLst>
              <a:ext uri="{FF2B5EF4-FFF2-40B4-BE49-F238E27FC236}">
                <a16:creationId xmlns:a16="http://schemas.microsoft.com/office/drawing/2014/main" id="{5EF595BF-DFD9-4A58-AFA3-22D97B35E3D3}"/>
              </a:ext>
            </a:extLst>
          </p:cNvPr>
          <p:cNvSpPr>
            <a:spLocks noGrp="1"/>
          </p:cNvSpPr>
          <p:nvPr>
            <p:ph idx="1"/>
          </p:nvPr>
        </p:nvSpPr>
        <p:spPr>
          <a:xfrm>
            <a:off x="838200" y="1580460"/>
            <a:ext cx="10515600" cy="4351338"/>
          </a:xfrm>
        </p:spPr>
        <p:txBody>
          <a:bodyPr>
            <a:normAutofit/>
          </a:bodyPr>
          <a:lstStyle/>
          <a:p>
            <a:r>
              <a:rPr lang="zh-CN" altLang="en-US" b="1" dirty="0"/>
              <a:t>方法：</a:t>
            </a:r>
            <a:r>
              <a:rPr lang="zh-CN" altLang="en-US" dirty="0"/>
              <a:t>在本文中，我们提出了一种新的可视化方法</a:t>
            </a:r>
            <a:r>
              <a:rPr lang="en-US" altLang="zh-CN" dirty="0"/>
              <a:t>I-GOS(</a:t>
            </a:r>
            <a:r>
              <a:rPr lang="zh-CN" altLang="en-US" dirty="0"/>
              <a:t>积分梯度优化显著性</a:t>
            </a:r>
            <a:r>
              <a:rPr lang="en-US" altLang="zh-CN" dirty="0"/>
              <a:t>)</a:t>
            </a:r>
            <a:r>
              <a:rPr lang="zh-CN" altLang="en-US" dirty="0"/>
              <a:t>，它利用积分梯度改进了</a:t>
            </a:r>
            <a:r>
              <a:rPr lang="en-US" altLang="zh-CN" dirty="0"/>
              <a:t>《perturbation based…》</a:t>
            </a:r>
            <a:r>
              <a:rPr lang="zh-CN" altLang="en-US" dirty="0"/>
              <a:t>中的掩模优化方法（公式</a:t>
            </a:r>
            <a:r>
              <a:rPr lang="en-US" altLang="zh-CN" dirty="0"/>
              <a:t>2</a:t>
            </a:r>
            <a:r>
              <a:rPr lang="zh-CN" altLang="en-US" dirty="0"/>
              <a:t>）。该思想是，积分梯度所提供的方向可能会产生比正常梯度可更好的全局最优，因此，我们将掩模优化中的梯度替换为积分梯度。由于积分梯度的计算成本较高，我们采用了基于线搜索的梯度投影法来最大限度地利用积分梯度的每一次计算（不积分了，直接累加步数）。</a:t>
            </a:r>
            <a:endParaRPr lang="en-US" altLang="zh-CN" dirty="0"/>
          </a:p>
          <a:p>
            <a:r>
              <a:rPr lang="zh-CN" altLang="en-US" b="1" dirty="0"/>
              <a:t>贡献</a:t>
            </a:r>
            <a:r>
              <a:rPr lang="zh-CN" altLang="en-US" dirty="0"/>
              <a:t>：我们的方法生成了更好的</a:t>
            </a:r>
            <a:r>
              <a:rPr lang="en-US" altLang="zh-CN" dirty="0"/>
              <a:t>heatmap</a:t>
            </a:r>
            <a:r>
              <a:rPr lang="zh-CN" altLang="en-US" dirty="0"/>
              <a:t>，并且与原始</a:t>
            </a:r>
            <a:r>
              <a:rPr lang="en-US" altLang="zh-CN" dirty="0"/>
              <a:t>mask</a:t>
            </a:r>
            <a:r>
              <a:rPr lang="zh-CN" altLang="en-US" dirty="0"/>
              <a:t>优化相比，使用了更少的计算时间，因为线搜索在寻找合适的步长方面更有效，允许更少的迭代使用。</a:t>
            </a:r>
          </a:p>
        </p:txBody>
      </p:sp>
      <p:sp>
        <p:nvSpPr>
          <p:cNvPr id="4" name="矩形 3">
            <a:extLst>
              <a:ext uri="{FF2B5EF4-FFF2-40B4-BE49-F238E27FC236}">
                <a16:creationId xmlns:a16="http://schemas.microsoft.com/office/drawing/2014/main" id="{E7B02B07-4BDD-47C5-A588-33398FEBB680}"/>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总结</a:t>
            </a:r>
          </a:p>
        </p:txBody>
      </p:sp>
      <p:sp>
        <p:nvSpPr>
          <p:cNvPr id="5" name="矩形 4">
            <a:extLst>
              <a:ext uri="{FF2B5EF4-FFF2-40B4-BE49-F238E27FC236}">
                <a16:creationId xmlns:a16="http://schemas.microsoft.com/office/drawing/2014/main" id="{76FE667B-3EEC-4951-B8EE-791397217516}"/>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20</a:t>
            </a:r>
            <a:endParaRPr lang="zh-CN" altLang="en-US" dirty="0"/>
          </a:p>
        </p:txBody>
      </p:sp>
    </p:spTree>
    <p:extLst>
      <p:ext uri="{BB962C8B-B14F-4D97-AF65-F5344CB8AC3E}">
        <p14:creationId xmlns:p14="http://schemas.microsoft.com/office/powerpoint/2010/main" val="35920395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D6AD034-3C54-46CE-B6CE-8C462742462A}"/>
              </a:ext>
            </a:extLst>
          </p:cNvPr>
          <p:cNvSpPr>
            <a:spLocks noGrp="1"/>
          </p:cNvSpPr>
          <p:nvPr>
            <p:ph idx="1"/>
          </p:nvPr>
        </p:nvSpPr>
        <p:spPr>
          <a:xfrm>
            <a:off x="838200" y="1804296"/>
            <a:ext cx="10515600" cy="4351338"/>
          </a:xfrm>
        </p:spPr>
        <p:txBody>
          <a:bodyPr/>
          <a:lstStyle/>
          <a:p>
            <a:pPr marL="0" indent="0">
              <a:buNone/>
            </a:pPr>
            <a:r>
              <a:rPr lang="zh-CN" altLang="en-US" dirty="0"/>
              <a:t>                                    感谢聆听，欢迎提问！</a:t>
            </a:r>
            <a:endParaRPr lang="en-US" altLang="zh-CN" dirty="0"/>
          </a:p>
          <a:p>
            <a:pPr marL="0" indent="0">
              <a:buNone/>
            </a:pPr>
            <a:endParaRPr lang="en-US" altLang="zh-CN" dirty="0"/>
          </a:p>
          <a:p>
            <a:pPr marL="0" indent="0">
              <a:buNone/>
            </a:pPr>
            <a:r>
              <a:rPr lang="zh-CN" altLang="en-US" dirty="0"/>
              <a:t>                                            论文笔记：</a:t>
            </a:r>
            <a:r>
              <a:rPr lang="en-US" altLang="zh-CN" dirty="0">
                <a:hlinkClick r:id="rId3"/>
              </a:rPr>
              <a:t>https://blog.csdn.net/qq_34813925/article/details/104481230</a:t>
            </a:r>
            <a:endParaRPr lang="zh-CN" altLang="en-US" dirty="0"/>
          </a:p>
        </p:txBody>
      </p:sp>
      <p:sp>
        <p:nvSpPr>
          <p:cNvPr id="5" name="矩形 4">
            <a:extLst>
              <a:ext uri="{FF2B5EF4-FFF2-40B4-BE49-F238E27FC236}">
                <a16:creationId xmlns:a16="http://schemas.microsoft.com/office/drawing/2014/main" id="{09CCE73A-EBC8-496C-98C4-BCD04CE6E856}"/>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endParaRPr lang="zh-CN" altLang="en-US" sz="3200" dirty="0"/>
          </a:p>
        </p:txBody>
      </p:sp>
      <p:sp>
        <p:nvSpPr>
          <p:cNvPr id="6" name="矩形 5">
            <a:extLst>
              <a:ext uri="{FF2B5EF4-FFF2-40B4-BE49-F238E27FC236}">
                <a16:creationId xmlns:a16="http://schemas.microsoft.com/office/drawing/2014/main" id="{246D47A9-ECB8-45D0-A482-286CC758A946}"/>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09331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94BB52-CF29-4491-9460-B08B7F7B900A}"/>
              </a:ext>
            </a:extLst>
          </p:cNvPr>
          <p:cNvSpPr>
            <a:spLocks noGrp="1"/>
          </p:cNvSpPr>
          <p:nvPr>
            <p:ph type="title"/>
          </p:nvPr>
        </p:nvSpPr>
        <p:spPr>
          <a:xfrm>
            <a:off x="838200" y="648614"/>
            <a:ext cx="10515600" cy="1325563"/>
          </a:xfrm>
        </p:spPr>
        <p:txBody>
          <a:bodyPr>
            <a:normAutofit/>
          </a:bodyPr>
          <a:lstStyle/>
          <a:p>
            <a:r>
              <a:rPr lang="zh-CN" altLang="en-US" sz="3600" dirty="0"/>
              <a:t>为什么要解释深度网络</a:t>
            </a:r>
          </a:p>
        </p:txBody>
      </p:sp>
      <p:sp>
        <p:nvSpPr>
          <p:cNvPr id="6" name="内容占位符 5">
            <a:extLst>
              <a:ext uri="{FF2B5EF4-FFF2-40B4-BE49-F238E27FC236}">
                <a16:creationId xmlns:a16="http://schemas.microsoft.com/office/drawing/2014/main" id="{10A1EA0D-8869-4A77-B02D-3356A47747E2}"/>
              </a:ext>
            </a:extLst>
          </p:cNvPr>
          <p:cNvSpPr>
            <a:spLocks noGrp="1"/>
          </p:cNvSpPr>
          <p:nvPr>
            <p:ph idx="1"/>
          </p:nvPr>
        </p:nvSpPr>
        <p:spPr>
          <a:xfrm>
            <a:off x="838200" y="1730823"/>
            <a:ext cx="10515600" cy="4351338"/>
          </a:xfrm>
        </p:spPr>
        <p:txBody>
          <a:bodyPr>
            <a:normAutofit fontScale="77500" lnSpcReduction="20000"/>
          </a:bodyPr>
          <a:lstStyle/>
          <a:p>
            <a:pPr>
              <a:lnSpc>
                <a:spcPct val="150000"/>
              </a:lnSpc>
            </a:pPr>
            <a:r>
              <a:rPr lang="en-US" altLang="zh-CN" b="1" dirty="0"/>
              <a:t>DL</a:t>
            </a:r>
            <a:r>
              <a:rPr lang="zh-CN" altLang="en-US" b="1" dirty="0"/>
              <a:t>可解释性的产生</a:t>
            </a:r>
            <a:r>
              <a:rPr lang="zh-CN" altLang="en-US" dirty="0"/>
              <a:t>：深度学习？黑盒子？它的内部是如何工作的？为什么产生这个结果？这个结果合理吗？这个模型合理吗？</a:t>
            </a:r>
            <a:endParaRPr lang="en-US" altLang="zh-CN" dirty="0"/>
          </a:p>
          <a:p>
            <a:pPr>
              <a:lnSpc>
                <a:spcPct val="150000"/>
              </a:lnSpc>
            </a:pPr>
            <a:r>
              <a:rPr lang="en-US" altLang="zh-CN" b="1" dirty="0"/>
              <a:t>DL</a:t>
            </a:r>
            <a:r>
              <a:rPr lang="zh-CN" altLang="en-US" b="1" dirty="0"/>
              <a:t>可解释性研究</a:t>
            </a:r>
            <a:r>
              <a:rPr lang="zh-CN" altLang="en-US" dirty="0"/>
              <a:t>：</a:t>
            </a:r>
            <a:endParaRPr lang="en-US" altLang="zh-CN" dirty="0"/>
          </a:p>
          <a:p>
            <a:pPr marL="514350" indent="-514350">
              <a:lnSpc>
                <a:spcPct val="150000"/>
              </a:lnSpc>
              <a:buAutoNum type="arabicPeriod"/>
            </a:pPr>
            <a:r>
              <a:rPr lang="zh-CN" altLang="en-US" dirty="0"/>
              <a:t>模型理解：特定任务中，通过可视化、参数分析来解释</a:t>
            </a:r>
            <a:endParaRPr lang="en-US" altLang="zh-CN" dirty="0"/>
          </a:p>
          <a:p>
            <a:pPr marL="0" indent="0">
              <a:lnSpc>
                <a:spcPct val="150000"/>
              </a:lnSpc>
              <a:buNone/>
            </a:pPr>
            <a:r>
              <a:rPr lang="zh-CN" altLang="en-US" dirty="0"/>
              <a:t>       模型如何工作。</a:t>
            </a:r>
            <a:endParaRPr lang="en-US" altLang="zh-CN" dirty="0"/>
          </a:p>
          <a:p>
            <a:pPr marL="514350" indent="-514350">
              <a:lnSpc>
                <a:spcPct val="150000"/>
              </a:lnSpc>
              <a:buAutoNum type="arabicPeriod" startAt="2"/>
            </a:pPr>
            <a:r>
              <a:rPr lang="zh-CN" altLang="en-US" dirty="0"/>
              <a:t>理论：利用计算学习理论，在不涉及任务背景、数据分</a:t>
            </a:r>
            <a:endParaRPr lang="en-US" altLang="zh-CN" dirty="0"/>
          </a:p>
          <a:p>
            <a:pPr marL="0" indent="0">
              <a:lnSpc>
                <a:spcPct val="150000"/>
              </a:lnSpc>
              <a:buNone/>
            </a:pPr>
            <a:r>
              <a:rPr lang="en-US" altLang="zh-CN" dirty="0"/>
              <a:t>       </a:t>
            </a:r>
            <a:r>
              <a:rPr lang="zh-CN" altLang="en-US" dirty="0"/>
              <a:t>布的情况下，提供深度学习模型的理论保证。（泛化能力、</a:t>
            </a:r>
            <a:endParaRPr lang="en-US" altLang="zh-CN" dirty="0"/>
          </a:p>
          <a:p>
            <a:pPr marL="0" indent="0">
              <a:lnSpc>
                <a:spcPct val="150000"/>
              </a:lnSpc>
              <a:buNone/>
            </a:pPr>
            <a:r>
              <a:rPr lang="en-US" altLang="zh-CN" dirty="0"/>
              <a:t>       </a:t>
            </a:r>
            <a:r>
              <a:rPr lang="zh-CN" altLang="en-US" dirty="0"/>
              <a:t>模型的</a:t>
            </a:r>
            <a:r>
              <a:rPr lang="en-US" altLang="zh-CN" dirty="0"/>
              <a:t>Capacity</a:t>
            </a:r>
            <a:r>
              <a:rPr lang="zh-CN" altLang="en-US" dirty="0"/>
              <a:t>）</a:t>
            </a:r>
            <a:endParaRPr lang="en-US" altLang="zh-CN" dirty="0"/>
          </a:p>
        </p:txBody>
      </p:sp>
      <p:pic>
        <p:nvPicPr>
          <p:cNvPr id="8" name="图片 7">
            <a:extLst>
              <a:ext uri="{FF2B5EF4-FFF2-40B4-BE49-F238E27FC236}">
                <a16:creationId xmlns:a16="http://schemas.microsoft.com/office/drawing/2014/main" id="{1EB27B50-9E6C-4ACB-93F8-2D3EC4EB47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46161" y="3151188"/>
            <a:ext cx="2857500" cy="2857500"/>
          </a:xfrm>
          <a:prstGeom prst="rect">
            <a:avLst/>
          </a:prstGeom>
        </p:spPr>
      </p:pic>
      <p:sp>
        <p:nvSpPr>
          <p:cNvPr id="5" name="矩形 4">
            <a:extLst>
              <a:ext uri="{FF2B5EF4-FFF2-40B4-BE49-F238E27FC236}">
                <a16:creationId xmlns:a16="http://schemas.microsoft.com/office/drawing/2014/main" id="{E3084FAB-0E62-4FA1-976B-33DC51F1D1E6}"/>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背景介绍</a:t>
            </a:r>
          </a:p>
        </p:txBody>
      </p:sp>
      <p:sp>
        <p:nvSpPr>
          <p:cNvPr id="7" name="矩形 6">
            <a:extLst>
              <a:ext uri="{FF2B5EF4-FFF2-40B4-BE49-F238E27FC236}">
                <a16:creationId xmlns:a16="http://schemas.microsoft.com/office/drawing/2014/main" id="{970E2D94-30BF-43AD-AEAB-3D82AD5BC95D}"/>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2</a:t>
            </a:r>
            <a:endParaRPr lang="zh-CN" altLang="en-US" dirty="0"/>
          </a:p>
        </p:txBody>
      </p:sp>
    </p:spTree>
    <p:extLst>
      <p:ext uri="{BB962C8B-B14F-4D97-AF65-F5344CB8AC3E}">
        <p14:creationId xmlns:p14="http://schemas.microsoft.com/office/powerpoint/2010/main" val="28271258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257A7681-082F-4321-ABDC-40BF33522EB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784" y="1366660"/>
            <a:ext cx="4781402" cy="2821027"/>
          </a:xfrm>
        </p:spPr>
      </p:pic>
      <p:pic>
        <p:nvPicPr>
          <p:cNvPr id="8" name="图片 7">
            <a:extLst>
              <a:ext uri="{FF2B5EF4-FFF2-40B4-BE49-F238E27FC236}">
                <a16:creationId xmlns:a16="http://schemas.microsoft.com/office/drawing/2014/main" id="{0E0CCF34-8E30-483F-BE19-34C55F3DF8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5165" y="0"/>
            <a:ext cx="4170882" cy="6114061"/>
          </a:xfrm>
          <a:prstGeom prst="rect">
            <a:avLst/>
          </a:prstGeom>
        </p:spPr>
      </p:pic>
      <p:sp>
        <p:nvSpPr>
          <p:cNvPr id="6" name="矩形 5">
            <a:extLst>
              <a:ext uri="{FF2B5EF4-FFF2-40B4-BE49-F238E27FC236}">
                <a16:creationId xmlns:a16="http://schemas.microsoft.com/office/drawing/2014/main" id="{A17D57F4-AFF3-43B8-939B-4A8C21FC71C3}"/>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背景介绍</a:t>
            </a:r>
          </a:p>
        </p:txBody>
      </p:sp>
      <p:sp>
        <p:nvSpPr>
          <p:cNvPr id="7" name="矩形 6">
            <a:extLst>
              <a:ext uri="{FF2B5EF4-FFF2-40B4-BE49-F238E27FC236}">
                <a16:creationId xmlns:a16="http://schemas.microsoft.com/office/drawing/2014/main" id="{5D04F424-8019-4E51-9BFC-0198444D9F4E}"/>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3</a:t>
            </a:r>
            <a:endParaRPr lang="zh-CN" altLang="en-US" dirty="0"/>
          </a:p>
        </p:txBody>
      </p:sp>
      <p:sp>
        <p:nvSpPr>
          <p:cNvPr id="4" name="箭头: 上 3">
            <a:extLst>
              <a:ext uri="{FF2B5EF4-FFF2-40B4-BE49-F238E27FC236}">
                <a16:creationId xmlns:a16="http://schemas.microsoft.com/office/drawing/2014/main" id="{C792E0A7-EDE7-42A8-B45F-2D677FBD44E8}"/>
              </a:ext>
            </a:extLst>
          </p:cNvPr>
          <p:cNvSpPr/>
          <p:nvPr/>
        </p:nvSpPr>
        <p:spPr>
          <a:xfrm>
            <a:off x="1252330" y="4631635"/>
            <a:ext cx="530087" cy="726797"/>
          </a:xfrm>
          <a:prstGeom prst="up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0273194A-8331-4F27-8ACD-05B3169703B6}"/>
              </a:ext>
            </a:extLst>
          </p:cNvPr>
          <p:cNvSpPr txBox="1"/>
          <p:nvPr/>
        </p:nvSpPr>
        <p:spPr>
          <a:xfrm>
            <a:off x="495352" y="5497965"/>
            <a:ext cx="3750366" cy="830997"/>
          </a:xfrm>
          <a:prstGeom prst="rect">
            <a:avLst/>
          </a:prstGeom>
          <a:noFill/>
        </p:spPr>
        <p:txBody>
          <a:bodyPr wrap="square" rtlCol="0">
            <a:spAutoFit/>
          </a:bodyPr>
          <a:lstStyle/>
          <a:p>
            <a:r>
              <a:rPr lang="zh-CN" altLang="en-US" sz="2400" dirty="0"/>
              <a:t>理论：数学理论</a:t>
            </a:r>
            <a:r>
              <a:rPr lang="en-US" altLang="zh-CN" sz="2400" dirty="0"/>
              <a:t>+</a:t>
            </a:r>
            <a:r>
              <a:rPr lang="zh-CN" altLang="en-US" sz="2400" dirty="0"/>
              <a:t>各种数据集、任务测试</a:t>
            </a:r>
          </a:p>
        </p:txBody>
      </p:sp>
      <p:sp>
        <p:nvSpPr>
          <p:cNvPr id="10" name="箭头: 上 9">
            <a:extLst>
              <a:ext uri="{FF2B5EF4-FFF2-40B4-BE49-F238E27FC236}">
                <a16:creationId xmlns:a16="http://schemas.microsoft.com/office/drawing/2014/main" id="{8A3DED52-15DE-4231-BEFD-877F5BDD8843}"/>
              </a:ext>
            </a:extLst>
          </p:cNvPr>
          <p:cNvSpPr/>
          <p:nvPr/>
        </p:nvSpPr>
        <p:spPr>
          <a:xfrm rot="5400000">
            <a:off x="6669958" y="2693631"/>
            <a:ext cx="530087" cy="726797"/>
          </a:xfrm>
          <a:prstGeom prst="up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dirty="0"/>
          </a:p>
        </p:txBody>
      </p:sp>
      <p:sp>
        <p:nvSpPr>
          <p:cNvPr id="11" name="矩形 10">
            <a:extLst>
              <a:ext uri="{FF2B5EF4-FFF2-40B4-BE49-F238E27FC236}">
                <a16:creationId xmlns:a16="http://schemas.microsoft.com/office/drawing/2014/main" id="{2B305B83-9979-4510-85A6-03A1AB0BB493}"/>
              </a:ext>
            </a:extLst>
          </p:cNvPr>
          <p:cNvSpPr/>
          <p:nvPr/>
        </p:nvSpPr>
        <p:spPr>
          <a:xfrm>
            <a:off x="5206331" y="1839314"/>
            <a:ext cx="4750904" cy="830997"/>
          </a:xfrm>
          <a:prstGeom prst="rect">
            <a:avLst/>
          </a:prstGeom>
        </p:spPr>
        <p:txBody>
          <a:bodyPr wrap="square">
            <a:spAutoFit/>
          </a:bodyPr>
          <a:lstStyle/>
          <a:p>
            <a:r>
              <a:rPr lang="zh-CN" altLang="en-US" sz="2400" dirty="0"/>
              <a:t>模型理解</a:t>
            </a:r>
            <a:r>
              <a:rPr lang="zh-CN" altLang="en-US" dirty="0"/>
              <a:t>：</a:t>
            </a:r>
            <a:r>
              <a:rPr lang="zh-CN" altLang="en-US" sz="2400" dirty="0"/>
              <a:t>可视化</a:t>
            </a:r>
            <a:r>
              <a:rPr lang="zh-CN" altLang="en-US" dirty="0"/>
              <a:t>、</a:t>
            </a:r>
            <a:endParaRPr lang="en-US" altLang="zh-CN" dirty="0"/>
          </a:p>
          <a:p>
            <a:r>
              <a:rPr lang="zh-CN" altLang="en-US" sz="2400" dirty="0"/>
              <a:t>参数分析</a:t>
            </a:r>
            <a:endParaRPr lang="en-US" altLang="zh-CN" sz="2400" dirty="0"/>
          </a:p>
        </p:txBody>
      </p:sp>
    </p:spTree>
    <p:extLst>
      <p:ext uri="{BB962C8B-B14F-4D97-AF65-F5344CB8AC3E}">
        <p14:creationId xmlns:p14="http://schemas.microsoft.com/office/powerpoint/2010/main" val="35448106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54FE54-C67D-4F9F-849B-7BC7BD0A649E}"/>
              </a:ext>
            </a:extLst>
          </p:cNvPr>
          <p:cNvSpPr>
            <a:spLocks noGrp="1"/>
          </p:cNvSpPr>
          <p:nvPr>
            <p:ph type="title"/>
          </p:nvPr>
        </p:nvSpPr>
        <p:spPr>
          <a:xfrm>
            <a:off x="639418" y="478733"/>
            <a:ext cx="10515600" cy="1325563"/>
          </a:xfrm>
        </p:spPr>
        <p:txBody>
          <a:bodyPr>
            <a:normAutofit/>
          </a:bodyPr>
          <a:lstStyle/>
          <a:p>
            <a:r>
              <a:rPr lang="en-US" altLang="zh-CN" sz="3600" dirty="0"/>
              <a:t>1. </a:t>
            </a:r>
            <a:r>
              <a:rPr lang="zh-CN" altLang="en-US" sz="3600" dirty="0"/>
              <a:t>基于反向传播的方法</a:t>
            </a:r>
          </a:p>
        </p:txBody>
      </p:sp>
      <p:sp>
        <p:nvSpPr>
          <p:cNvPr id="6" name="矩形 5">
            <a:extLst>
              <a:ext uri="{FF2B5EF4-FFF2-40B4-BE49-F238E27FC236}">
                <a16:creationId xmlns:a16="http://schemas.microsoft.com/office/drawing/2014/main" id="{43E65FB6-239C-4020-BCF0-ACD84D126BD8}"/>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相关研究</a:t>
            </a:r>
          </a:p>
        </p:txBody>
      </p:sp>
      <p:sp>
        <p:nvSpPr>
          <p:cNvPr id="8" name="矩形 7">
            <a:extLst>
              <a:ext uri="{FF2B5EF4-FFF2-40B4-BE49-F238E27FC236}">
                <a16:creationId xmlns:a16="http://schemas.microsoft.com/office/drawing/2014/main" id="{D78E66CB-93BE-4F34-93B0-9884395CC88B}"/>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4</a:t>
            </a:r>
            <a:endParaRPr lang="zh-CN" altLang="en-US" dirty="0"/>
          </a:p>
        </p:txBody>
      </p:sp>
      <p:sp>
        <p:nvSpPr>
          <p:cNvPr id="4" name="内容占位符 3">
            <a:extLst>
              <a:ext uri="{FF2B5EF4-FFF2-40B4-BE49-F238E27FC236}">
                <a16:creationId xmlns:a16="http://schemas.microsoft.com/office/drawing/2014/main" id="{C26731E0-FF80-4450-98B1-FC3827783289}"/>
              </a:ext>
            </a:extLst>
          </p:cNvPr>
          <p:cNvSpPr>
            <a:spLocks noGrp="1"/>
          </p:cNvSpPr>
          <p:nvPr>
            <p:ph idx="1"/>
          </p:nvPr>
        </p:nvSpPr>
        <p:spPr>
          <a:xfrm>
            <a:off x="639418" y="1757913"/>
            <a:ext cx="11155018" cy="4351338"/>
          </a:xfrm>
        </p:spPr>
        <p:txBody>
          <a:bodyPr>
            <a:normAutofit/>
          </a:bodyPr>
          <a:lstStyle/>
          <a:p>
            <a:pPr marL="0" indent="0">
              <a:buNone/>
            </a:pPr>
            <a:r>
              <a:rPr lang="zh-CN" altLang="en-US" sz="2400" dirty="0"/>
              <a:t>可视化的基本思想是反向传播深度神经网络的输出</a:t>
            </a:r>
            <a:endParaRPr lang="en-US" altLang="zh-CN" sz="2400" dirty="0"/>
          </a:p>
          <a:p>
            <a:pPr marL="0" indent="0">
              <a:buNone/>
            </a:pPr>
            <a:r>
              <a:rPr lang="en-US" altLang="zh-CN" sz="2400" dirty="0"/>
              <a:t>a. </a:t>
            </a:r>
            <a:r>
              <a:rPr lang="en-US" altLang="zh-CN" sz="2400" dirty="0" err="1"/>
              <a:t>DeconvNet</a:t>
            </a:r>
            <a:r>
              <a:rPr lang="en-US" altLang="zh-CN" sz="2400" dirty="0"/>
              <a:t>                  </a:t>
            </a:r>
            <a:r>
              <a:rPr lang="en-US" altLang="zh-CN" sz="2400" dirty="0" err="1"/>
              <a:t>b.Saliency</a:t>
            </a:r>
            <a:r>
              <a:rPr lang="en-US" altLang="zh-CN" sz="2400" dirty="0"/>
              <a:t> Map          </a:t>
            </a:r>
            <a:r>
              <a:rPr lang="en-US" altLang="zh-CN" sz="2400" dirty="0" err="1"/>
              <a:t>c.Guided</a:t>
            </a:r>
            <a:r>
              <a:rPr lang="en-US" altLang="zh-CN" sz="2400" dirty="0"/>
              <a:t>-BP              d.</a:t>
            </a:r>
            <a:r>
              <a:rPr lang="zh-CN" altLang="en-US" sz="2400" dirty="0"/>
              <a:t> </a:t>
            </a:r>
            <a:r>
              <a:rPr lang="en-US" altLang="zh-CN" sz="2400" dirty="0"/>
              <a:t>Grad-Cam        </a:t>
            </a:r>
            <a:endParaRPr lang="zh-CN" altLang="en-US" sz="2400" dirty="0"/>
          </a:p>
        </p:txBody>
      </p:sp>
      <p:pic>
        <p:nvPicPr>
          <p:cNvPr id="9" name="图片 8">
            <a:extLst>
              <a:ext uri="{FF2B5EF4-FFF2-40B4-BE49-F238E27FC236}">
                <a16:creationId xmlns:a16="http://schemas.microsoft.com/office/drawing/2014/main" id="{00C7C44F-0F00-49D5-9E50-C9D89BBFF38A}"/>
              </a:ext>
            </a:extLst>
          </p:cNvPr>
          <p:cNvPicPr>
            <a:picLocks noChangeAspect="1"/>
          </p:cNvPicPr>
          <p:nvPr/>
        </p:nvPicPr>
        <p:blipFill>
          <a:blip r:embed="rId3"/>
          <a:stretch>
            <a:fillRect/>
          </a:stretch>
        </p:blipFill>
        <p:spPr>
          <a:xfrm>
            <a:off x="427133" y="2682941"/>
            <a:ext cx="3158936" cy="3108258"/>
          </a:xfrm>
          <a:prstGeom prst="rect">
            <a:avLst/>
          </a:prstGeom>
        </p:spPr>
      </p:pic>
      <p:pic>
        <p:nvPicPr>
          <p:cNvPr id="10" name="图片 9">
            <a:extLst>
              <a:ext uri="{FF2B5EF4-FFF2-40B4-BE49-F238E27FC236}">
                <a16:creationId xmlns:a16="http://schemas.microsoft.com/office/drawing/2014/main" id="{C697D1CF-3002-49E0-994A-6F93F4B316E0}"/>
              </a:ext>
            </a:extLst>
          </p:cNvPr>
          <p:cNvPicPr>
            <a:picLocks noChangeAspect="1"/>
          </p:cNvPicPr>
          <p:nvPr/>
        </p:nvPicPr>
        <p:blipFill>
          <a:blip r:embed="rId4"/>
          <a:stretch>
            <a:fillRect/>
          </a:stretch>
        </p:blipFill>
        <p:spPr>
          <a:xfrm>
            <a:off x="3785020" y="2682941"/>
            <a:ext cx="2401865" cy="3187769"/>
          </a:xfrm>
          <a:prstGeom prst="rect">
            <a:avLst/>
          </a:prstGeom>
        </p:spPr>
      </p:pic>
      <p:pic>
        <p:nvPicPr>
          <p:cNvPr id="11" name="图片 10">
            <a:extLst>
              <a:ext uri="{FF2B5EF4-FFF2-40B4-BE49-F238E27FC236}">
                <a16:creationId xmlns:a16="http://schemas.microsoft.com/office/drawing/2014/main" id="{522462E0-47E6-43B0-8BBD-78A43A695ED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9315" y="2729324"/>
            <a:ext cx="3315455" cy="3201129"/>
          </a:xfrm>
          <a:prstGeom prst="rect">
            <a:avLst/>
          </a:prstGeom>
        </p:spPr>
      </p:pic>
      <p:pic>
        <p:nvPicPr>
          <p:cNvPr id="12" name="图片 11">
            <a:extLst>
              <a:ext uri="{FF2B5EF4-FFF2-40B4-BE49-F238E27FC236}">
                <a16:creationId xmlns:a16="http://schemas.microsoft.com/office/drawing/2014/main" id="{B070ADA0-6EFC-4795-933B-F27C06B1C550}"/>
              </a:ext>
            </a:extLst>
          </p:cNvPr>
          <p:cNvPicPr>
            <a:picLocks noChangeAspect="1"/>
          </p:cNvPicPr>
          <p:nvPr/>
        </p:nvPicPr>
        <p:blipFill>
          <a:blip r:embed="rId6"/>
          <a:stretch>
            <a:fillRect/>
          </a:stretch>
        </p:blipFill>
        <p:spPr>
          <a:xfrm>
            <a:off x="9544770" y="2859845"/>
            <a:ext cx="2461951" cy="2739198"/>
          </a:xfrm>
          <a:prstGeom prst="rect">
            <a:avLst/>
          </a:prstGeom>
        </p:spPr>
      </p:pic>
    </p:spTree>
    <p:extLst>
      <p:ext uri="{BB962C8B-B14F-4D97-AF65-F5344CB8AC3E}">
        <p14:creationId xmlns:p14="http://schemas.microsoft.com/office/powerpoint/2010/main" val="2159250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54FE54-C67D-4F9F-849B-7BC7BD0A649E}"/>
              </a:ext>
            </a:extLst>
          </p:cNvPr>
          <p:cNvSpPr>
            <a:spLocks noGrp="1"/>
          </p:cNvSpPr>
          <p:nvPr>
            <p:ph type="title"/>
          </p:nvPr>
        </p:nvSpPr>
        <p:spPr>
          <a:xfrm>
            <a:off x="732183" y="538368"/>
            <a:ext cx="10515600" cy="1325563"/>
          </a:xfrm>
        </p:spPr>
        <p:txBody>
          <a:bodyPr>
            <a:normAutofit/>
          </a:bodyPr>
          <a:lstStyle/>
          <a:p>
            <a:r>
              <a:rPr lang="en-US" altLang="zh-CN" sz="3600" dirty="0"/>
              <a:t>2.</a:t>
            </a:r>
            <a:r>
              <a:rPr lang="zh-CN" altLang="en-US" sz="3600" dirty="0"/>
              <a:t>基于干扰的方法</a:t>
            </a:r>
          </a:p>
        </p:txBody>
      </p:sp>
      <p:sp>
        <p:nvSpPr>
          <p:cNvPr id="6" name="矩形 5">
            <a:extLst>
              <a:ext uri="{FF2B5EF4-FFF2-40B4-BE49-F238E27FC236}">
                <a16:creationId xmlns:a16="http://schemas.microsoft.com/office/drawing/2014/main" id="{43E65FB6-239C-4020-BCF0-ACD84D126BD8}"/>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相关研究</a:t>
            </a:r>
          </a:p>
        </p:txBody>
      </p:sp>
      <p:sp>
        <p:nvSpPr>
          <p:cNvPr id="8" name="矩形 7">
            <a:extLst>
              <a:ext uri="{FF2B5EF4-FFF2-40B4-BE49-F238E27FC236}">
                <a16:creationId xmlns:a16="http://schemas.microsoft.com/office/drawing/2014/main" id="{D78E66CB-93BE-4F34-93B0-9884395CC88B}"/>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5</a:t>
            </a:r>
            <a:endParaRPr lang="zh-CN" altLang="en-US" dirty="0"/>
          </a:p>
        </p:txBody>
      </p:sp>
      <p:sp>
        <p:nvSpPr>
          <p:cNvPr id="4" name="内容占位符 3">
            <a:extLst>
              <a:ext uri="{FF2B5EF4-FFF2-40B4-BE49-F238E27FC236}">
                <a16:creationId xmlns:a16="http://schemas.microsoft.com/office/drawing/2014/main" id="{530018B6-99F2-4C4E-9308-3645659A0EC3}"/>
              </a:ext>
            </a:extLst>
          </p:cNvPr>
          <p:cNvSpPr>
            <a:spLocks noGrp="1"/>
          </p:cNvSpPr>
          <p:nvPr>
            <p:ph idx="1"/>
          </p:nvPr>
        </p:nvSpPr>
        <p:spPr>
          <a:xfrm>
            <a:off x="632792" y="1804296"/>
            <a:ext cx="10515600" cy="4351338"/>
          </a:xfrm>
        </p:spPr>
        <p:txBody>
          <a:bodyPr/>
          <a:lstStyle/>
          <a:p>
            <a:pPr>
              <a:lnSpc>
                <a:spcPct val="100000"/>
              </a:lnSpc>
            </a:pPr>
            <a:r>
              <a:rPr lang="zh-CN" altLang="en-US" b="1" dirty="0"/>
              <a:t>基于</a:t>
            </a:r>
            <a:r>
              <a:rPr lang="en-US" altLang="zh-CN" b="1" dirty="0"/>
              <a:t>BP</a:t>
            </a:r>
            <a:r>
              <a:rPr lang="zh-CN" altLang="en-US" b="1" dirty="0"/>
              <a:t>的缺点</a:t>
            </a:r>
            <a:r>
              <a:rPr lang="zh-CN" altLang="en-US" dirty="0"/>
              <a:t>：研究表明，一些</a:t>
            </a:r>
            <a:r>
              <a:rPr lang="en-US" altLang="zh-CN" dirty="0"/>
              <a:t>BP</a:t>
            </a:r>
            <a:r>
              <a:rPr lang="zh-CN" altLang="en-US" dirty="0"/>
              <a:t>方法本质上是在做</a:t>
            </a:r>
            <a:r>
              <a:rPr lang="en-US" altLang="zh-CN" dirty="0"/>
              <a:t>(</a:t>
            </a:r>
            <a:r>
              <a:rPr lang="zh-CN" altLang="en-US" dirty="0"/>
              <a:t>部分</a:t>
            </a:r>
            <a:r>
              <a:rPr lang="en-US" altLang="zh-CN" dirty="0"/>
              <a:t>)</a:t>
            </a:r>
            <a:r>
              <a:rPr lang="zh-CN" altLang="en-US" dirty="0"/>
              <a:t>图像恢复，突出对象的边界从而产生更多人类可解释视图，这并不一定代表模型真正学到的东西。</a:t>
            </a:r>
            <a:endParaRPr lang="en-US" altLang="zh-CN" dirty="0"/>
          </a:p>
          <a:p>
            <a:pPr>
              <a:lnSpc>
                <a:spcPct val="100000"/>
              </a:lnSpc>
            </a:pPr>
            <a:r>
              <a:rPr lang="en-US" altLang="zh-CN" dirty="0"/>
              <a:t>Perturbation-Based</a:t>
            </a:r>
            <a:r>
              <a:rPr lang="zh-CN" altLang="en-US" dirty="0"/>
              <a:t>：基于干扰的方法首先对输入图像进行干扰，然后前向传播依次，看看图像哪个部分对保留模型决策是最关键的。</a:t>
            </a:r>
          </a:p>
        </p:txBody>
      </p:sp>
      <p:pic>
        <p:nvPicPr>
          <p:cNvPr id="9" name="图片 8">
            <a:extLst>
              <a:ext uri="{FF2B5EF4-FFF2-40B4-BE49-F238E27FC236}">
                <a16:creationId xmlns:a16="http://schemas.microsoft.com/office/drawing/2014/main" id="{8028E54E-1966-4986-8B9E-091D40A98DB4}"/>
              </a:ext>
            </a:extLst>
          </p:cNvPr>
          <p:cNvPicPr>
            <a:picLocks noChangeAspect="1"/>
          </p:cNvPicPr>
          <p:nvPr/>
        </p:nvPicPr>
        <p:blipFill>
          <a:blip r:embed="rId3"/>
          <a:stretch>
            <a:fillRect/>
          </a:stretch>
        </p:blipFill>
        <p:spPr>
          <a:xfrm>
            <a:off x="1437860" y="4669941"/>
            <a:ext cx="2238722" cy="2188058"/>
          </a:xfrm>
          <a:prstGeom prst="rect">
            <a:avLst/>
          </a:prstGeom>
        </p:spPr>
      </p:pic>
    </p:spTree>
    <p:extLst>
      <p:ext uri="{BB962C8B-B14F-4D97-AF65-F5344CB8AC3E}">
        <p14:creationId xmlns:p14="http://schemas.microsoft.com/office/powerpoint/2010/main" val="1135462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81B5F74-B6DA-4BAD-AD87-06B23446310D}"/>
              </a:ext>
            </a:extLst>
          </p:cNvPr>
          <p:cNvSpPr>
            <a:spLocks noGrp="1"/>
          </p:cNvSpPr>
          <p:nvPr>
            <p:ph idx="1"/>
          </p:nvPr>
        </p:nvSpPr>
        <p:spPr/>
        <p:txBody>
          <a:bodyPr/>
          <a:lstStyle/>
          <a:p>
            <a:pPr marL="0" indent="0">
              <a:buNone/>
            </a:pPr>
            <a:r>
              <a:rPr lang="en-US" altLang="zh-CN" b="1" dirty="0"/>
              <a:t>Perturbation Based </a:t>
            </a:r>
            <a:r>
              <a:rPr lang="zh-CN" altLang="en-US" b="1" dirty="0"/>
              <a:t>方向宗旨（重要）：</a:t>
            </a:r>
            <a:endParaRPr lang="en-US" altLang="zh-CN" b="1" dirty="0"/>
          </a:p>
          <a:p>
            <a:pPr marL="0" indent="0">
              <a:buNone/>
            </a:pPr>
            <a:endParaRPr lang="en-US" altLang="zh-CN" dirty="0"/>
          </a:p>
          <a:p>
            <a:pPr marL="457200" lvl="1" indent="0">
              <a:buNone/>
            </a:pPr>
            <a:r>
              <a:rPr lang="en-US" altLang="zh-CN" dirty="0"/>
              <a:t>Deletion Game</a:t>
            </a:r>
            <a:r>
              <a:rPr lang="zh-CN" altLang="en-US" dirty="0"/>
              <a:t>：删除原图中的最小部分，预测结果改变</a:t>
            </a:r>
            <a:endParaRPr lang="en-US" altLang="zh-CN" dirty="0"/>
          </a:p>
          <a:p>
            <a:pPr marL="457200" lvl="1" indent="0">
              <a:buNone/>
            </a:pPr>
            <a:r>
              <a:rPr lang="en-US" altLang="zh-CN" dirty="0"/>
              <a:t>Preservation Game</a:t>
            </a:r>
            <a:r>
              <a:rPr lang="zh-CN" altLang="en-US" dirty="0"/>
              <a:t>：保留图像的最小部分，维持预测结果</a:t>
            </a:r>
            <a:endParaRPr lang="en-US" altLang="zh-CN" dirty="0"/>
          </a:p>
          <a:p>
            <a:pPr marL="457200" lvl="1" indent="0">
              <a:buNone/>
            </a:pPr>
            <a:endParaRPr lang="en-US" altLang="zh-CN" dirty="0"/>
          </a:p>
          <a:p>
            <a:pPr marL="0" lvl="1" indent="0">
              <a:spcBef>
                <a:spcPts val="1000"/>
              </a:spcBef>
              <a:buNone/>
            </a:pPr>
            <a:r>
              <a:rPr lang="zh-CN" altLang="en-US" dirty="0"/>
              <a:t>如果解释出的部分，能最大化输出得分</a:t>
            </a:r>
            <a:r>
              <a:rPr lang="zh-CN" altLang="en-US" sz="2800" dirty="0"/>
              <a:t>，就说明解释是基于模型的。</a:t>
            </a:r>
            <a:endParaRPr lang="zh-CN" altLang="en-US" dirty="0"/>
          </a:p>
        </p:txBody>
      </p:sp>
      <p:sp>
        <p:nvSpPr>
          <p:cNvPr id="4" name="矩形 3">
            <a:extLst>
              <a:ext uri="{FF2B5EF4-FFF2-40B4-BE49-F238E27FC236}">
                <a16:creationId xmlns:a16="http://schemas.microsoft.com/office/drawing/2014/main" id="{E7323D8E-44A9-46F0-AFA9-88360306AD76}"/>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相关研究</a:t>
            </a:r>
          </a:p>
        </p:txBody>
      </p:sp>
      <p:sp>
        <p:nvSpPr>
          <p:cNvPr id="5" name="矩形 4">
            <a:extLst>
              <a:ext uri="{FF2B5EF4-FFF2-40B4-BE49-F238E27FC236}">
                <a16:creationId xmlns:a16="http://schemas.microsoft.com/office/drawing/2014/main" id="{EE7FD769-3922-4B54-A7F9-44B5EE07B0A4}"/>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6</a:t>
            </a:r>
            <a:endParaRPr lang="zh-CN" altLang="en-US" dirty="0"/>
          </a:p>
        </p:txBody>
      </p:sp>
      <p:sp>
        <p:nvSpPr>
          <p:cNvPr id="6" name="标题 1">
            <a:extLst>
              <a:ext uri="{FF2B5EF4-FFF2-40B4-BE49-F238E27FC236}">
                <a16:creationId xmlns:a16="http://schemas.microsoft.com/office/drawing/2014/main" id="{29BC1ED7-C698-4F27-85E2-66CE0EE68578}"/>
              </a:ext>
            </a:extLst>
          </p:cNvPr>
          <p:cNvSpPr>
            <a:spLocks noGrp="1"/>
          </p:cNvSpPr>
          <p:nvPr>
            <p:ph type="title"/>
          </p:nvPr>
        </p:nvSpPr>
        <p:spPr>
          <a:xfrm>
            <a:off x="838200" y="365125"/>
            <a:ext cx="10515600" cy="1325563"/>
          </a:xfrm>
        </p:spPr>
        <p:txBody>
          <a:bodyPr>
            <a:normAutofit/>
          </a:bodyPr>
          <a:lstStyle/>
          <a:p>
            <a:r>
              <a:rPr lang="en-US" altLang="zh-CN" sz="3600" dirty="0"/>
              <a:t>2.</a:t>
            </a:r>
            <a:r>
              <a:rPr lang="zh-CN" altLang="en-US" sz="3600" dirty="0"/>
              <a:t>基于干扰的方法</a:t>
            </a:r>
          </a:p>
        </p:txBody>
      </p:sp>
      <p:pic>
        <p:nvPicPr>
          <p:cNvPr id="7" name="图片 6">
            <a:extLst>
              <a:ext uri="{FF2B5EF4-FFF2-40B4-BE49-F238E27FC236}">
                <a16:creationId xmlns:a16="http://schemas.microsoft.com/office/drawing/2014/main" id="{F0A3091A-CF35-4E0B-86AD-D75464B3DF65}"/>
              </a:ext>
            </a:extLst>
          </p:cNvPr>
          <p:cNvPicPr>
            <a:picLocks noChangeAspect="1"/>
          </p:cNvPicPr>
          <p:nvPr/>
        </p:nvPicPr>
        <p:blipFill>
          <a:blip r:embed="rId3"/>
          <a:stretch>
            <a:fillRect/>
          </a:stretch>
        </p:blipFill>
        <p:spPr>
          <a:xfrm>
            <a:off x="708026" y="4895461"/>
            <a:ext cx="2127939" cy="1962539"/>
          </a:xfrm>
          <a:prstGeom prst="rect">
            <a:avLst/>
          </a:prstGeom>
        </p:spPr>
      </p:pic>
    </p:spTree>
    <p:extLst>
      <p:ext uri="{BB962C8B-B14F-4D97-AF65-F5344CB8AC3E}">
        <p14:creationId xmlns:p14="http://schemas.microsoft.com/office/powerpoint/2010/main" val="3714519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268423-F5AD-4E63-BC78-443D204B6F4F}"/>
              </a:ext>
            </a:extLst>
          </p:cNvPr>
          <p:cNvSpPr>
            <a:spLocks noGrp="1"/>
          </p:cNvSpPr>
          <p:nvPr>
            <p:ph type="title"/>
          </p:nvPr>
        </p:nvSpPr>
        <p:spPr/>
        <p:txBody>
          <a:bodyPr/>
          <a:lstStyle/>
          <a:p>
            <a:r>
              <a:rPr lang="en-US" altLang="zh-CN" sz="3600" dirty="0"/>
              <a:t>2.1 </a:t>
            </a:r>
            <a:r>
              <a:rPr lang="zh-CN" altLang="en-US" sz="3600" dirty="0"/>
              <a:t>通过计算</a:t>
            </a:r>
            <a:r>
              <a:rPr lang="en-US" altLang="zh-CN" sz="3600" dirty="0"/>
              <a:t>Mask</a:t>
            </a:r>
            <a:r>
              <a:rPr lang="zh-CN" altLang="en-US" sz="3600" dirty="0"/>
              <a:t>实现</a:t>
            </a:r>
            <a:r>
              <a:rPr lang="en-US" altLang="zh-CN" sz="3600" dirty="0"/>
              <a:t>Perturbation-Based</a:t>
            </a:r>
            <a:endParaRPr lang="zh-CN" altLang="en-US" sz="3600" dirty="0"/>
          </a:p>
        </p:txBody>
      </p:sp>
      <p:pic>
        <p:nvPicPr>
          <p:cNvPr id="6" name="内容占位符 5">
            <a:extLst>
              <a:ext uri="{FF2B5EF4-FFF2-40B4-BE49-F238E27FC236}">
                <a16:creationId xmlns:a16="http://schemas.microsoft.com/office/drawing/2014/main" id="{84567ECB-7FBA-4634-A3BB-B3052FB6E286}"/>
              </a:ext>
            </a:extLst>
          </p:cNvPr>
          <p:cNvPicPr>
            <a:picLocks noGrp="1" noChangeAspect="1"/>
          </p:cNvPicPr>
          <p:nvPr>
            <p:ph idx="1"/>
          </p:nvPr>
        </p:nvPicPr>
        <p:blipFill>
          <a:blip r:embed="rId3"/>
          <a:stretch>
            <a:fillRect/>
          </a:stretch>
        </p:blipFill>
        <p:spPr>
          <a:xfrm>
            <a:off x="838200" y="1896297"/>
            <a:ext cx="5039012" cy="3502801"/>
          </a:xfrm>
          <a:prstGeom prst="rect">
            <a:avLst/>
          </a:prstGeom>
        </p:spPr>
      </p:pic>
      <p:sp>
        <p:nvSpPr>
          <p:cNvPr id="4" name="矩形 3">
            <a:extLst>
              <a:ext uri="{FF2B5EF4-FFF2-40B4-BE49-F238E27FC236}">
                <a16:creationId xmlns:a16="http://schemas.microsoft.com/office/drawing/2014/main" id="{E2897D95-7D5D-4C8B-8DED-B7AF799A3E27}"/>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dirty="0"/>
              <a:t>相关研究</a:t>
            </a:r>
          </a:p>
        </p:txBody>
      </p:sp>
      <p:sp>
        <p:nvSpPr>
          <p:cNvPr id="5" name="矩形 4">
            <a:extLst>
              <a:ext uri="{FF2B5EF4-FFF2-40B4-BE49-F238E27FC236}">
                <a16:creationId xmlns:a16="http://schemas.microsoft.com/office/drawing/2014/main" id="{3E8A0E60-C2CF-49D1-8956-A600219E75D7}"/>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7</a:t>
            </a:r>
            <a:endParaRPr lang="zh-CN" altLang="en-US" dirty="0"/>
          </a:p>
        </p:txBody>
      </p:sp>
      <p:sp>
        <p:nvSpPr>
          <p:cNvPr id="7" name="文本框 6">
            <a:extLst>
              <a:ext uri="{FF2B5EF4-FFF2-40B4-BE49-F238E27FC236}">
                <a16:creationId xmlns:a16="http://schemas.microsoft.com/office/drawing/2014/main" id="{3D092596-AA2B-4C22-A08C-25180BF266D9}"/>
              </a:ext>
            </a:extLst>
          </p:cNvPr>
          <p:cNvSpPr txBox="1"/>
          <p:nvPr/>
        </p:nvSpPr>
        <p:spPr>
          <a:xfrm>
            <a:off x="6188765" y="1690688"/>
            <a:ext cx="5165035" cy="3914020"/>
          </a:xfrm>
          <a:prstGeom prst="rect">
            <a:avLst/>
          </a:prstGeom>
          <a:noFill/>
        </p:spPr>
        <p:txBody>
          <a:bodyPr wrap="square" rtlCol="0">
            <a:spAutoFit/>
          </a:bodyPr>
          <a:lstStyle/>
          <a:p>
            <a:pPr>
              <a:lnSpc>
                <a:spcPct val="150000"/>
              </a:lnSpc>
            </a:pPr>
            <a:r>
              <a:rPr lang="zh-CN" altLang="en-US" sz="2400" dirty="0"/>
              <a:t>初始化一张对照图（纯黑或者高度模糊），通过迭代优化，基于</a:t>
            </a:r>
            <a:r>
              <a:rPr lang="en-US" altLang="zh-CN" sz="2400" dirty="0"/>
              <a:t>deletion game </a:t>
            </a:r>
            <a:r>
              <a:rPr lang="zh-CN" altLang="en-US" sz="2400" dirty="0"/>
              <a:t>或者</a:t>
            </a:r>
            <a:r>
              <a:rPr lang="en-US" altLang="zh-CN" sz="2400" dirty="0"/>
              <a:t>preservation game</a:t>
            </a:r>
            <a:r>
              <a:rPr lang="zh-CN" altLang="en-US" sz="2400" dirty="0"/>
              <a:t>在对照图上绘制出影响模型得分的最关键部分（图示</a:t>
            </a:r>
            <a:r>
              <a:rPr lang="en-US" altLang="zh-CN" sz="2400" dirty="0"/>
              <a:t>c</a:t>
            </a:r>
            <a:r>
              <a:rPr lang="zh-CN" altLang="en-US" sz="2400" dirty="0"/>
              <a:t>列</a:t>
            </a:r>
            <a:r>
              <a:rPr lang="en-US" altLang="zh-CN" sz="2400" dirty="0"/>
              <a:t>Mask</a:t>
            </a:r>
            <a:r>
              <a:rPr lang="zh-CN" altLang="en-US" sz="2400" dirty="0"/>
              <a:t>），将</a:t>
            </a:r>
            <a:r>
              <a:rPr lang="en-US" altLang="zh-CN" sz="2400" dirty="0"/>
              <a:t>Mask</a:t>
            </a:r>
            <a:r>
              <a:rPr lang="zh-CN" altLang="en-US" sz="2400" dirty="0"/>
              <a:t>叠加到原图（图示</a:t>
            </a:r>
            <a:r>
              <a:rPr lang="en-US" altLang="zh-CN" sz="2400" dirty="0"/>
              <a:t>a</a:t>
            </a:r>
            <a:r>
              <a:rPr lang="zh-CN" altLang="en-US" sz="2400" dirty="0"/>
              <a:t>列），就生成了模型的可视化图像。</a:t>
            </a:r>
            <a:endParaRPr lang="en-US" altLang="zh-CN" sz="2400" dirty="0"/>
          </a:p>
        </p:txBody>
      </p:sp>
    </p:spTree>
    <p:extLst>
      <p:ext uri="{BB962C8B-B14F-4D97-AF65-F5344CB8AC3E}">
        <p14:creationId xmlns:p14="http://schemas.microsoft.com/office/powerpoint/2010/main" val="19537025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B374AF-AC7D-43AC-A4B9-A1F110412A56}"/>
              </a:ext>
            </a:extLst>
          </p:cNvPr>
          <p:cNvSpPr>
            <a:spLocks noGrp="1"/>
          </p:cNvSpPr>
          <p:nvPr>
            <p:ph type="title"/>
          </p:nvPr>
        </p:nvSpPr>
        <p:spPr/>
        <p:txBody>
          <a:bodyPr/>
          <a:lstStyle/>
          <a:p>
            <a:r>
              <a:rPr lang="en-US" altLang="zh-CN" sz="3600" dirty="0"/>
              <a:t>1. </a:t>
            </a:r>
            <a:r>
              <a:rPr lang="zh-CN" altLang="en-US" sz="3600" dirty="0"/>
              <a:t>通过计算</a:t>
            </a:r>
            <a:r>
              <a:rPr lang="en-US" altLang="zh-CN" sz="3600" dirty="0"/>
              <a:t>Mask</a:t>
            </a:r>
            <a:r>
              <a:rPr lang="zh-CN" altLang="en-US" sz="3600" dirty="0"/>
              <a:t>实现</a:t>
            </a:r>
            <a:r>
              <a:rPr lang="en-US" altLang="zh-CN" sz="3600" dirty="0"/>
              <a:t>Perturbation-Based</a:t>
            </a:r>
            <a:endParaRPr lang="zh-CN" altLang="en-US" sz="3600" dirty="0"/>
          </a:p>
        </p:txBody>
      </p:sp>
      <p:sp>
        <p:nvSpPr>
          <p:cNvPr id="3" name="内容占位符 2">
            <a:extLst>
              <a:ext uri="{FF2B5EF4-FFF2-40B4-BE49-F238E27FC236}">
                <a16:creationId xmlns:a16="http://schemas.microsoft.com/office/drawing/2014/main" id="{404C717E-A77C-4997-9DB5-762E3A7D5284}"/>
              </a:ext>
            </a:extLst>
          </p:cNvPr>
          <p:cNvSpPr>
            <a:spLocks noGrp="1"/>
          </p:cNvSpPr>
          <p:nvPr>
            <p:ph idx="1"/>
          </p:nvPr>
        </p:nvSpPr>
        <p:spPr>
          <a:xfrm>
            <a:off x="838200" y="1825625"/>
            <a:ext cx="10515600" cy="4351338"/>
          </a:xfrm>
        </p:spPr>
        <p:txBody>
          <a:bodyPr>
            <a:normAutofit fontScale="85000" lnSpcReduction="20000"/>
          </a:bodyPr>
          <a:lstStyle/>
          <a:p>
            <a:pPr marL="0" indent="0">
              <a:lnSpc>
                <a:spcPct val="110000"/>
              </a:lnSpc>
              <a:buNone/>
            </a:pPr>
            <a:r>
              <a:rPr lang="zh-CN" altLang="en-US" b="1" dirty="0"/>
              <a:t>绘制</a:t>
            </a:r>
            <a:r>
              <a:rPr lang="en-US" altLang="zh-CN" b="1" dirty="0"/>
              <a:t>Mask</a:t>
            </a:r>
            <a:r>
              <a:rPr lang="zh-CN" altLang="en-US" b="1" dirty="0"/>
              <a:t>的目标函数</a:t>
            </a:r>
            <a:r>
              <a:rPr lang="zh-CN" altLang="en-US" dirty="0"/>
              <a:t>：直接迭代优化</a:t>
            </a:r>
            <a:r>
              <a:rPr lang="en-US" altLang="zh-CN" dirty="0"/>
              <a:t>deletion game</a:t>
            </a:r>
            <a:r>
              <a:rPr lang="zh-CN" altLang="en-US" dirty="0"/>
              <a:t>，通过比较得分变化梯度来计算相似。</a:t>
            </a:r>
            <a:endParaRPr lang="en-US" altLang="zh-CN" dirty="0"/>
          </a:p>
          <a:p>
            <a:pPr marL="0" indent="0">
              <a:lnSpc>
                <a:spcPct val="110000"/>
              </a:lnSpc>
              <a:buNone/>
            </a:pPr>
            <a:endParaRPr lang="en-US" altLang="zh-CN" dirty="0"/>
          </a:p>
          <a:p>
            <a:pPr marL="0" indent="0">
              <a:lnSpc>
                <a:spcPct val="110000"/>
              </a:lnSpc>
              <a:buNone/>
            </a:pPr>
            <a:endParaRPr lang="en-US" altLang="zh-CN" dirty="0"/>
          </a:p>
          <a:p>
            <a:pPr marL="0" indent="0">
              <a:lnSpc>
                <a:spcPct val="110000"/>
              </a:lnSpc>
              <a:buNone/>
            </a:pPr>
            <a:endParaRPr lang="en-US" altLang="zh-CN" dirty="0"/>
          </a:p>
          <a:p>
            <a:pPr marL="0" indent="0">
              <a:lnSpc>
                <a:spcPct val="110000"/>
              </a:lnSpc>
              <a:buNone/>
            </a:pPr>
            <a:endParaRPr lang="en-US" altLang="zh-CN" dirty="0"/>
          </a:p>
          <a:p>
            <a:pPr marL="0" indent="0">
              <a:lnSpc>
                <a:spcPct val="110000"/>
              </a:lnSpc>
              <a:buNone/>
            </a:pPr>
            <a:r>
              <a:rPr lang="zh-CN" altLang="en-US" b="1" dirty="0"/>
              <a:t>缺点：</a:t>
            </a:r>
            <a:endParaRPr lang="en-US" altLang="zh-CN" b="1" dirty="0"/>
          </a:p>
          <a:p>
            <a:pPr marL="0" indent="0">
              <a:lnSpc>
                <a:spcPct val="110000"/>
              </a:lnSpc>
              <a:buNone/>
            </a:pPr>
            <a:r>
              <a:rPr lang="en-US" altLang="zh-CN" dirty="0"/>
              <a:t>1.</a:t>
            </a:r>
            <a:r>
              <a:rPr lang="zh-CN" altLang="en-US" dirty="0"/>
              <a:t> 速度慢，通常需要数百次迭代才能获得每张图像的</a:t>
            </a:r>
            <a:r>
              <a:rPr lang="en-US" altLang="zh-CN" dirty="0"/>
              <a:t>heatmap</a:t>
            </a:r>
            <a:r>
              <a:rPr lang="zh-CN" altLang="en-US" dirty="0"/>
              <a:t>。</a:t>
            </a:r>
            <a:endParaRPr lang="en-US" altLang="zh-CN" dirty="0"/>
          </a:p>
          <a:p>
            <a:pPr marL="0" indent="0">
              <a:lnSpc>
                <a:spcPct val="110000"/>
              </a:lnSpc>
              <a:buNone/>
            </a:pPr>
            <a:r>
              <a:rPr lang="en-US" altLang="zh-CN" dirty="0"/>
              <a:t>2. </a:t>
            </a:r>
            <a:r>
              <a:rPr lang="zh-CN" altLang="en-US" dirty="0"/>
              <a:t>由于模型在大多数情况下是高度非线性的，优化可能只实现局部最优，不能保证图片每次变化都能计算出正确的梯度方向。</a:t>
            </a:r>
          </a:p>
        </p:txBody>
      </p:sp>
      <p:sp>
        <p:nvSpPr>
          <p:cNvPr id="4" name="矩形 3">
            <a:extLst>
              <a:ext uri="{FF2B5EF4-FFF2-40B4-BE49-F238E27FC236}">
                <a16:creationId xmlns:a16="http://schemas.microsoft.com/office/drawing/2014/main" id="{9DD62406-E486-4848-9B6F-3DB3C3DDAF20}"/>
              </a:ext>
            </a:extLst>
          </p:cNvPr>
          <p:cNvSpPr/>
          <p:nvPr/>
        </p:nvSpPr>
        <p:spPr>
          <a:xfrm>
            <a:off x="0" y="-1"/>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zh-CN" altLang="en-US" sz="3200" b="1" dirty="0"/>
              <a:t>本文可视化方法</a:t>
            </a:r>
            <a:endParaRPr lang="zh-CN" altLang="en-US" sz="3200" dirty="0"/>
          </a:p>
        </p:txBody>
      </p:sp>
      <p:sp>
        <p:nvSpPr>
          <p:cNvPr id="5" name="矩形 4">
            <a:extLst>
              <a:ext uri="{FF2B5EF4-FFF2-40B4-BE49-F238E27FC236}">
                <a16:creationId xmlns:a16="http://schemas.microsoft.com/office/drawing/2014/main" id="{22CA21C8-A209-490F-BA13-841EED64907D}"/>
              </a:ext>
            </a:extLst>
          </p:cNvPr>
          <p:cNvSpPr/>
          <p:nvPr/>
        </p:nvSpPr>
        <p:spPr>
          <a:xfrm>
            <a:off x="4326835" y="6155634"/>
            <a:ext cx="7865165" cy="702365"/>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8</a:t>
            </a:r>
            <a:endParaRPr lang="zh-CN" altLang="en-US" dirty="0"/>
          </a:p>
        </p:txBody>
      </p:sp>
      <p:pic>
        <p:nvPicPr>
          <p:cNvPr id="6" name="Picture 6" descr="https://img-blog.csdnimg.cn/20200225212505182.png?x-oss-process=image/watermark,type_ZmFuZ3poZW5naGVpdGk,shadow_10,text_aHR0cHM6Ly9ibG9nLmNzZG4ubmV0L3FxXzM0ODEzOTI1,size_16,color_FFFFFF,t_70#pic_center">
            <a:extLst>
              <a:ext uri="{FF2B5EF4-FFF2-40B4-BE49-F238E27FC236}">
                <a16:creationId xmlns:a16="http://schemas.microsoft.com/office/drawing/2014/main" id="{038DF10F-D31A-4CE3-9932-A129BB9FAC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7356" y="2575666"/>
            <a:ext cx="6519187" cy="19632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540402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1811</TotalTime>
  <Words>1971</Words>
  <Application>Microsoft Office PowerPoint</Application>
  <PresentationFormat>宽屏</PresentationFormat>
  <Paragraphs>232</Paragraphs>
  <Slides>22</Slides>
  <Notes>22</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22</vt:i4>
      </vt:variant>
    </vt:vector>
  </HeadingPairs>
  <TitlesOfParts>
    <vt:vector size="26" baseType="lpstr">
      <vt:lpstr>等线</vt:lpstr>
      <vt:lpstr>等线 Light</vt:lpstr>
      <vt:lpstr>Arial</vt:lpstr>
      <vt:lpstr>Office 主题​​</vt:lpstr>
      <vt:lpstr>PowerPoint 演示文稿</vt:lpstr>
      <vt:lpstr>PowerPoint 演示文稿</vt:lpstr>
      <vt:lpstr>为什么要解释深度网络</vt:lpstr>
      <vt:lpstr>PowerPoint 演示文稿</vt:lpstr>
      <vt:lpstr>1. 基于反向传播的方法</vt:lpstr>
      <vt:lpstr>2.基于干扰的方法</vt:lpstr>
      <vt:lpstr>2.基于干扰的方法</vt:lpstr>
      <vt:lpstr>2.1 通过计算Mask实现Perturbation-Based</vt:lpstr>
      <vt:lpstr>1. 通过计算Mask实现Perturbation-Based</vt:lpstr>
      <vt:lpstr>1. 通过计算Mask实现Perturbation-Based</vt:lpstr>
      <vt:lpstr>2. 积分梯度可视化</vt:lpstr>
      <vt:lpstr>3. IOGS :Integrated-Gradients Optimized Saliency</vt:lpstr>
      <vt:lpstr>3. IOGS :Integrated-Gradients Optimized Saliency</vt:lpstr>
      <vt:lpstr>PowerPoint 演示文稿</vt:lpstr>
      <vt:lpstr>PowerPoint 演示文稿</vt:lpstr>
      <vt:lpstr>PowerPoint 演示文稿</vt:lpstr>
      <vt:lpstr>1. 可视化方法的可解释性对比</vt:lpstr>
      <vt:lpstr>PowerPoint 演示文稿</vt:lpstr>
      <vt:lpstr>PowerPoint 演示文稿</vt:lpstr>
      <vt:lpstr>PowerPoint 演示文稿</vt:lpstr>
      <vt:lpstr>对漫长方法的总结：</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余 沁怡</dc:creator>
  <cp:lastModifiedBy>余 沁怡</cp:lastModifiedBy>
  <cp:revision>59</cp:revision>
  <dcterms:created xsi:type="dcterms:W3CDTF">2020-03-31T08:06:47Z</dcterms:created>
  <dcterms:modified xsi:type="dcterms:W3CDTF">2020-04-29T02:20:41Z</dcterms:modified>
</cp:coreProperties>
</file>

<file path=docProps/thumbnail.jpeg>
</file>